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2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1B9"/>
    <a:srgbClr val="152A3B"/>
    <a:srgbClr val="DFE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4"/>
    <p:restoredTop sz="94679"/>
  </p:normalViewPr>
  <p:slideViewPr>
    <p:cSldViewPr snapToGrid="0" snapToObjects="1">
      <p:cViewPr varScale="1">
        <p:scale>
          <a:sx n="69" d="100"/>
          <a:sy n="69" d="100"/>
        </p:scale>
        <p:origin x="15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AAF30-318C-C44F-980E-17DF4F7CAD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1611-EA1E-0741-A6EE-895739DC9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1611-EA1E-0741-A6EE-895739DC9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1611-EA1E-0741-A6EE-895739DC96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1611-EA1E-0741-A6EE-895739DC96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1611-EA1E-0741-A6EE-895739DC96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A1E1-9565-AF45-B4ED-D5D8B4055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4542C-9F19-F245-AE0E-7FDA93DB7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413F-786F-6F4E-B40A-DB2480E6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4D7C-5820-8544-96BC-15793922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8D08E-30A7-4046-914B-0A506118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57C8-4ABA-BF40-81E0-C28274D4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0DD-9251-4547-AF0F-3F3CDD8CF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37D9-B493-4B4F-A72A-2A70949B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8BC12-45EB-9B4E-ADC7-ED561B65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0BD72-779B-A04D-BB03-D1AB5CCF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B618-D5BF-7E48-A742-8558D8F3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C972F-1360-1E42-A5A5-78D74ADA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19E-8D29-D841-8445-66B9209E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832D7-20A9-5647-9882-CBDC557E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5D075-613D-204A-9AEC-1CA5BF7E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8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54E9-A221-EF49-A6D9-4A7FBF3F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E86C-AB1D-624C-A9DE-4163F5855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A7E91-0EE4-6743-9E97-6BD026D73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5FB38-580C-B149-BEA0-78F27F16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B1804-5D8C-AE4C-BF63-C19DC500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B1EE9-8EEE-2E40-AA67-7847349E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B8BC-8CCC-1C4B-815C-C6388FDF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FC434-7EB9-5744-96DD-FF4631B5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E04EF-533E-504E-9910-1C2FAA7EB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C5645-9C59-9449-9076-31814CF19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25B36-2622-9A44-A9D6-47A8CFE82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10BF-1C63-0345-9D02-4A86955C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D470F-22AF-8D42-994B-3E35C33D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FBD8A-C295-AD4A-8656-3A4D88A9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796C-64CD-7A45-894C-E1D3E982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00890-47EB-1743-9CDD-CC5EC43A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7931B-DD10-434F-8E3B-65B14601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91992-0364-2748-AD04-C5B357E6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E6DEA-D7C1-114C-A164-E0C1767F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AF7BD-7C1C-414F-B0A0-69EA60E4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2BE02-64BB-0044-9AE5-8193BADD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5113-9BB8-8144-BCF0-11E19E46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7EF9-49F1-634F-AA25-8E1FB602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E0F3-465C-1044-98BD-01AE33002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302CE-11A5-F34B-ADD1-552C1014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893-F8CC-F442-BE65-B0EEFB92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76B2-D6C1-284F-B81F-1CA998E8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4752-CC03-684C-A275-CF983625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704F8-5C90-F245-AC41-E0677D898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4F5C4-2EF3-E746-AAAF-5C185E14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4B0A9-7BE8-EE4E-A237-B5B2D824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B3BF0-ED2F-964A-A1BB-2EE2B70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AD10-2631-9547-8905-4A75B1C1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4819-2E57-C14D-BDAE-D8088C13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3090B-A1BC-B748-BDD6-094C27C87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62016-C408-0441-A199-03CE1A16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9AF1A-B17D-3043-886E-289AAC36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15C3A-B43E-5346-BF9F-6B823AB6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B4D41-6055-5040-B7F1-058666722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6C0E0-5A32-E449-8BBA-F07BE61F1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4B9B7-8078-E340-8049-6C681E1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D7A4-D97D-BD41-9786-488D5911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A69C-CA88-8346-B175-14959EFE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DD24F5-2768-2549-BFE1-277D014CE84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3CD8EB-E1A3-F943-83A0-510938BA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0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3674F-2E0A-2341-9925-656E601E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8BACC-34A7-8548-BD6D-CE7E3BFB8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D5FF9-892C-B64D-9167-28DF6E4CA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9C34-C239-C34D-852A-79ED1F57AA7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8943C-78C5-B945-819B-4964C95B4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A8EC-95BA-E64A-A178-819426F6E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BF09-7D27-B54F-B37A-3D0F1B24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708" y="3251502"/>
            <a:ext cx="6660397" cy="4601679"/>
          </a:xfrm>
        </p:spPr>
        <p:txBody>
          <a:bodyPr/>
          <a:lstStyle/>
          <a:p>
            <a:pPr marL="0" lvl="0" indent="0">
              <a:buNone/>
            </a:pPr>
            <a:r>
              <a:rPr lang="en-US" sz="2600" b="1" dirty="0"/>
              <a:t>Empathetic Listening</a:t>
            </a:r>
            <a:r>
              <a:rPr lang="en-US" sz="2600" dirty="0"/>
              <a:t> – where you ask yourself…</a:t>
            </a:r>
          </a:p>
          <a:p>
            <a:pPr lvl="1"/>
            <a:r>
              <a:rPr lang="en-US" sz="2200" dirty="0"/>
              <a:t>What you hope to gain from a conversation</a:t>
            </a:r>
          </a:p>
          <a:p>
            <a:pPr lvl="1"/>
            <a:r>
              <a:rPr lang="en-US" sz="2200" dirty="0"/>
              <a:t>What assumptions you’ve got </a:t>
            </a:r>
          </a:p>
          <a:p>
            <a:pPr lvl="1"/>
            <a:r>
              <a:rPr lang="en-US" sz="2200" dirty="0"/>
              <a:t>How you can respect the humanity of those with whom you’re in dialogue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10BE96-10A3-4C49-BF0A-09630910B3A5}"/>
              </a:ext>
            </a:extLst>
          </p:cNvPr>
          <p:cNvSpPr/>
          <p:nvPr/>
        </p:nvSpPr>
        <p:spPr>
          <a:xfrm>
            <a:off x="1356100" y="2174940"/>
            <a:ext cx="7237709" cy="4131299"/>
          </a:xfrm>
          <a:prstGeom prst="rect">
            <a:avLst/>
          </a:prstGeom>
          <a:noFill/>
          <a:ln w="38100"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802772-B5F7-2B49-A4DB-B128881D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65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Being a Good Listener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65F997-73EF-9743-B6B2-BE6C1CC4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1"/>
            <a:ext cx="645692" cy="4398191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B037191-322F-594B-BEFF-0B736728710D}"/>
              </a:ext>
            </a:extLst>
          </p:cNvPr>
          <p:cNvSpPr/>
          <p:nvPr/>
        </p:nvSpPr>
        <p:spPr>
          <a:xfrm>
            <a:off x="1069383" y="1259538"/>
            <a:ext cx="7811146" cy="1806033"/>
          </a:xfrm>
          <a:prstGeom prst="roundRect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22AEB9-E358-3B41-9AF8-FDE08E471FD5}"/>
              </a:ext>
            </a:extLst>
          </p:cNvPr>
          <p:cNvSpPr txBox="1">
            <a:spLocks/>
          </p:cNvSpPr>
          <p:nvPr/>
        </p:nvSpPr>
        <p:spPr>
          <a:xfrm>
            <a:off x="2110061" y="2136255"/>
            <a:ext cx="6307698" cy="92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Listening is key when connecting with others and gathering varying viewpoints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853B565-CE31-8D49-9226-AD655E14B600}"/>
              </a:ext>
            </a:extLst>
          </p:cNvPr>
          <p:cNvSpPr txBox="1">
            <a:spLocks/>
          </p:cNvSpPr>
          <p:nvPr/>
        </p:nvSpPr>
        <p:spPr>
          <a:xfrm>
            <a:off x="1263111" y="1375862"/>
            <a:ext cx="7523942" cy="825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i="1" dirty="0">
                <a:solidFill>
                  <a:schemeClr val="bg1"/>
                </a:solidFill>
              </a:rPr>
              <a:t>“Free speech carries with it some freedom to listen.”</a:t>
            </a:r>
          </a:p>
          <a:p>
            <a:pPr marL="0" indent="0" algn="r"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– Warren E. Burger, former Chief Justice of the U.S. Supreme Court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5F9D2C-3350-7541-BF75-708440BB56EF}"/>
              </a:ext>
            </a:extLst>
          </p:cNvPr>
          <p:cNvSpPr>
            <a:spLocks noChangeAspect="1"/>
          </p:cNvSpPr>
          <p:nvPr/>
        </p:nvSpPr>
        <p:spPr>
          <a:xfrm>
            <a:off x="1262624" y="2126563"/>
            <a:ext cx="787655" cy="787655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19A06F-6286-254C-AA39-96369AEB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68" y="2316719"/>
            <a:ext cx="575510" cy="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707" y="3251502"/>
            <a:ext cx="6977145" cy="1794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Active Listening </a:t>
            </a:r>
            <a:r>
              <a:rPr lang="en-US" sz="2400" dirty="0"/>
              <a:t>– listening to and responding to another person in a fully engaged, reflective way that leads to better understanding. It involves…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10B27-20F1-0D4A-84E1-3FCE8F45F08D}"/>
              </a:ext>
            </a:extLst>
          </p:cNvPr>
          <p:cNvSpPr/>
          <p:nvPr/>
        </p:nvSpPr>
        <p:spPr>
          <a:xfrm>
            <a:off x="1356100" y="2174940"/>
            <a:ext cx="7237709" cy="4131299"/>
          </a:xfrm>
          <a:prstGeom prst="rect">
            <a:avLst/>
          </a:prstGeom>
          <a:noFill/>
          <a:ln w="38100"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353950-CE02-7340-857C-E4FFBCBE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65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Being a Good Listener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270394-F16B-0444-BB5C-44807EEB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1"/>
            <a:ext cx="645692" cy="439819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0F1E32-0E09-A94F-AA93-EA39DF81B556}"/>
              </a:ext>
            </a:extLst>
          </p:cNvPr>
          <p:cNvSpPr/>
          <p:nvPr/>
        </p:nvSpPr>
        <p:spPr>
          <a:xfrm>
            <a:off x="1069383" y="1259538"/>
            <a:ext cx="7811146" cy="1806033"/>
          </a:xfrm>
          <a:prstGeom prst="roundRect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72AEAB-9AB2-6144-B891-D7629AE753DA}"/>
              </a:ext>
            </a:extLst>
          </p:cNvPr>
          <p:cNvSpPr txBox="1">
            <a:spLocks/>
          </p:cNvSpPr>
          <p:nvPr/>
        </p:nvSpPr>
        <p:spPr>
          <a:xfrm>
            <a:off x="2110061" y="2136255"/>
            <a:ext cx="6307698" cy="92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Listening is key when connecting with others and gathering varying viewpoints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EAB1B43-3359-5043-8F1B-40ED65B02048}"/>
              </a:ext>
            </a:extLst>
          </p:cNvPr>
          <p:cNvSpPr txBox="1">
            <a:spLocks/>
          </p:cNvSpPr>
          <p:nvPr/>
        </p:nvSpPr>
        <p:spPr>
          <a:xfrm>
            <a:off x="1263111" y="1375862"/>
            <a:ext cx="7523942" cy="825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i="1" dirty="0">
                <a:solidFill>
                  <a:schemeClr val="bg1"/>
                </a:solidFill>
              </a:rPr>
              <a:t>“Free speech carries with it some freedom to listen.”</a:t>
            </a:r>
          </a:p>
          <a:p>
            <a:pPr marL="0" indent="0" algn="r">
              <a:spcBef>
                <a:spcPts val="40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– Warren E. Burger, former Chief Justice of the U.S. Supreme Court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F5D70D-413B-8546-8386-1F19FFD7D493}"/>
              </a:ext>
            </a:extLst>
          </p:cNvPr>
          <p:cNvSpPr>
            <a:spLocks noChangeAspect="1"/>
          </p:cNvSpPr>
          <p:nvPr/>
        </p:nvSpPr>
        <p:spPr>
          <a:xfrm>
            <a:off x="1262624" y="2126563"/>
            <a:ext cx="787655" cy="787655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9C4F57-C236-A844-9C75-60FA858B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68" y="2316719"/>
            <a:ext cx="575510" cy="41496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92031D-FCB5-AD4D-95F2-0E94FCDCBB5E}"/>
              </a:ext>
            </a:extLst>
          </p:cNvPr>
          <p:cNvSpPr txBox="1">
            <a:spLocks/>
          </p:cNvSpPr>
          <p:nvPr/>
        </p:nvSpPr>
        <p:spPr>
          <a:xfrm>
            <a:off x="1554002" y="4373771"/>
            <a:ext cx="7419815" cy="196195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200" dirty="0"/>
              <a:t>Giving your full attention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Setting the stage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Being in the moment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Displaying non-verbal feedback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Limiting advice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Not passing judgment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Being patient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Asking questions and repeating back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7D4000-4A5C-8C4B-932B-D3AAE5C5A458}"/>
              </a:ext>
            </a:extLst>
          </p:cNvPr>
          <p:cNvSpPr/>
          <p:nvPr/>
        </p:nvSpPr>
        <p:spPr>
          <a:xfrm>
            <a:off x="7567502" y="909153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Myriad Pro" panose="020B0503030403020204" pitchFamily="34" charset="0"/>
              </a:rPr>
              <a:t>(continued)</a:t>
            </a:r>
            <a:endParaRPr lang="en-US" sz="1600" i="1" dirty="0">
              <a:solidFill>
                <a:srgbClr val="000000"/>
              </a:solidFill>
              <a:effectLst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37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Engaging in Civil Dialogue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65E3-4689-CD4E-87AA-91CD999CF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1"/>
            <a:ext cx="645692" cy="43981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C4FA1A-E2B8-A746-AE7D-580278A9F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9" y="1444696"/>
            <a:ext cx="3835400" cy="1104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B3DAB9-D801-C943-97D3-2871B0F3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8" y="1444696"/>
            <a:ext cx="3835400" cy="1104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F36848-E777-0C47-BC97-9A04DD2CD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9" y="2420543"/>
            <a:ext cx="3835400" cy="1104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3E048F-02BD-C743-82D0-0126B874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8" y="2420543"/>
            <a:ext cx="3835400" cy="1104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C08A38-2132-3243-8C09-754A0C2D5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9" y="3419350"/>
            <a:ext cx="3835400" cy="1104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6ED9EB-CB7E-DD4C-AD73-01AA1949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8" y="3419350"/>
            <a:ext cx="3835400" cy="1104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FBAC65-FAD6-E247-8B06-326FCE24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9" y="4401081"/>
            <a:ext cx="3835400" cy="1104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3FF7BE-80DA-7B4C-9D4A-4047F362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8" y="4401081"/>
            <a:ext cx="3835400" cy="1104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C25F97-D634-754B-9BD8-A4D50AEA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9" y="5394004"/>
            <a:ext cx="3835400" cy="11049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903174F-6214-C34A-AA56-79B1BF837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8" y="5394004"/>
            <a:ext cx="3835400" cy="1104900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88A1D4B-2EF4-E348-A967-8C8AF8F402A8}"/>
              </a:ext>
            </a:extLst>
          </p:cNvPr>
          <p:cNvSpPr txBox="1">
            <a:spLocks/>
          </p:cNvSpPr>
          <p:nvPr/>
        </p:nvSpPr>
        <p:spPr>
          <a:xfrm>
            <a:off x="5589337" y="3521561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Don’t Match Aggression with Aggression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9FA4469-91BD-9849-86A9-10F3A6FF12F6}"/>
              </a:ext>
            </a:extLst>
          </p:cNvPr>
          <p:cNvSpPr txBox="1">
            <a:spLocks/>
          </p:cNvSpPr>
          <p:nvPr/>
        </p:nvSpPr>
        <p:spPr>
          <a:xfrm>
            <a:off x="1627864" y="1625980"/>
            <a:ext cx="3733479" cy="52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Be Respectful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41FB504-D86E-D148-A9DE-AF09D7500FD0}"/>
              </a:ext>
            </a:extLst>
          </p:cNvPr>
          <p:cNvSpPr txBox="1">
            <a:spLocks/>
          </p:cNvSpPr>
          <p:nvPr/>
        </p:nvSpPr>
        <p:spPr>
          <a:xfrm>
            <a:off x="1627865" y="5505981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Be Open to Other </a:t>
            </a:r>
            <a:br>
              <a:rPr lang="en-US" sz="2400" dirty="0"/>
            </a:br>
            <a:r>
              <a:rPr lang="en-US" sz="2400" dirty="0"/>
              <a:t>Ways of Thinking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0C34BD9-5EF5-2440-BDFA-A2F4F05EDB12}"/>
              </a:ext>
            </a:extLst>
          </p:cNvPr>
          <p:cNvSpPr txBox="1">
            <a:spLocks/>
          </p:cNvSpPr>
          <p:nvPr/>
        </p:nvSpPr>
        <p:spPr>
          <a:xfrm>
            <a:off x="1627864" y="2523419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Listen More Than </a:t>
            </a:r>
            <a:br>
              <a:rPr lang="en-US" sz="2400" dirty="0"/>
            </a:br>
            <a:r>
              <a:rPr lang="en-US" sz="2400" dirty="0"/>
              <a:t>You Speak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0754BD4D-63C5-DB43-9D6B-F5E38A749F01}"/>
              </a:ext>
            </a:extLst>
          </p:cNvPr>
          <p:cNvSpPr txBox="1">
            <a:spLocks/>
          </p:cNvSpPr>
          <p:nvPr/>
        </p:nvSpPr>
        <p:spPr>
          <a:xfrm>
            <a:off x="1627864" y="4605714"/>
            <a:ext cx="3469304" cy="96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Agree to Disagree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3F0E659-BD8E-E14C-A97E-458D9793B1F1}"/>
              </a:ext>
            </a:extLst>
          </p:cNvPr>
          <p:cNvSpPr txBox="1">
            <a:spLocks/>
          </p:cNvSpPr>
          <p:nvPr/>
        </p:nvSpPr>
        <p:spPr>
          <a:xfrm>
            <a:off x="5622213" y="5592350"/>
            <a:ext cx="2578734" cy="57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Engage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3FC46FE-D729-DB48-AC28-A54952091D2C}"/>
              </a:ext>
            </a:extLst>
          </p:cNvPr>
          <p:cNvSpPr txBox="1">
            <a:spLocks/>
          </p:cNvSpPr>
          <p:nvPr/>
        </p:nvSpPr>
        <p:spPr>
          <a:xfrm>
            <a:off x="1627863" y="3539938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Admit When You’re Wrong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8632EE7-5F57-1846-A786-475B45E71A6A}"/>
              </a:ext>
            </a:extLst>
          </p:cNvPr>
          <p:cNvSpPr txBox="1">
            <a:spLocks/>
          </p:cNvSpPr>
          <p:nvPr/>
        </p:nvSpPr>
        <p:spPr>
          <a:xfrm>
            <a:off x="5589337" y="4512452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Acknowledge Others’ Concerns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880F35E-BA19-D247-A87B-8737C407CEEC}"/>
              </a:ext>
            </a:extLst>
          </p:cNvPr>
          <p:cNvSpPr txBox="1">
            <a:spLocks/>
          </p:cNvSpPr>
          <p:nvPr/>
        </p:nvSpPr>
        <p:spPr>
          <a:xfrm>
            <a:off x="5589337" y="2636817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Use Inclusive Language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63C52E1-4D54-3541-BF65-D0C222CC7475}"/>
              </a:ext>
            </a:extLst>
          </p:cNvPr>
          <p:cNvSpPr txBox="1">
            <a:spLocks/>
          </p:cNvSpPr>
          <p:nvPr/>
        </p:nvSpPr>
        <p:spPr>
          <a:xfrm>
            <a:off x="5589337" y="1557907"/>
            <a:ext cx="3373211" cy="85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Steer Clear of Condescension</a:t>
            </a:r>
          </a:p>
        </p:txBody>
      </p:sp>
    </p:spTree>
    <p:extLst>
      <p:ext uri="{BB962C8B-B14F-4D97-AF65-F5344CB8AC3E}">
        <p14:creationId xmlns:p14="http://schemas.microsoft.com/office/powerpoint/2010/main" val="37845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3626942-9A57-3E47-8198-2CF4FCF5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52" y="1505335"/>
            <a:ext cx="7065171" cy="4579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171"/>
            <a:ext cx="7886700" cy="1325563"/>
          </a:xfrm>
        </p:spPr>
        <p:txBody>
          <a:bodyPr/>
          <a:lstStyle/>
          <a:p>
            <a:r>
              <a:rPr lang="en-US" b="1" dirty="0"/>
              <a:t>Exploring All Sides of an Issue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95" y="1694654"/>
            <a:ext cx="2502188" cy="20111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We need to listen to those who don’t think like us or agree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9E734-0802-6C41-82AC-608DD9AB3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08" y="1677141"/>
            <a:ext cx="645691" cy="439819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B9AD87-5876-7C45-B451-6ED7A127BC23}"/>
              </a:ext>
            </a:extLst>
          </p:cNvPr>
          <p:cNvSpPr txBox="1">
            <a:spLocks/>
          </p:cNvSpPr>
          <p:nvPr/>
        </p:nvSpPr>
        <p:spPr>
          <a:xfrm>
            <a:off x="1801685" y="1694654"/>
            <a:ext cx="3306682" cy="194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As we learn to listen well to others, we’re going to hear perspectives, insights and possible solutions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53EF09-AB7C-DA4B-86BD-50EB2088DE67}"/>
              </a:ext>
            </a:extLst>
          </p:cNvPr>
          <p:cNvSpPr txBox="1">
            <a:spLocks/>
          </p:cNvSpPr>
          <p:nvPr/>
        </p:nvSpPr>
        <p:spPr>
          <a:xfrm>
            <a:off x="1801685" y="4130586"/>
            <a:ext cx="2550298" cy="148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To be most effective, we need to look at all sides of an issue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A2888-0344-934E-B6EB-E9AAE872DF15}"/>
              </a:ext>
            </a:extLst>
          </p:cNvPr>
          <p:cNvSpPr/>
          <p:nvPr/>
        </p:nvSpPr>
        <p:spPr>
          <a:xfrm rot="2700000">
            <a:off x="4702319" y="3449869"/>
            <a:ext cx="690635" cy="690635"/>
          </a:xfrm>
          <a:prstGeom prst="rect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61FDC62-5642-5741-88F8-DA9BFC34652E}"/>
              </a:ext>
            </a:extLst>
          </p:cNvPr>
          <p:cNvSpPr txBox="1">
            <a:spLocks/>
          </p:cNvSpPr>
          <p:nvPr/>
        </p:nvSpPr>
        <p:spPr>
          <a:xfrm>
            <a:off x="5550395" y="4130586"/>
            <a:ext cx="2722512" cy="180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This helps make sure our own positions on an issue are fully informed</a:t>
            </a:r>
          </a:p>
        </p:txBody>
      </p:sp>
    </p:spTree>
    <p:extLst>
      <p:ext uri="{BB962C8B-B14F-4D97-AF65-F5344CB8AC3E}">
        <p14:creationId xmlns:p14="http://schemas.microsoft.com/office/powerpoint/2010/main" val="2358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3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65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Being an Effective Advocate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915" y="5203028"/>
            <a:ext cx="2557222" cy="1181047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Collaborate with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052AA-C89C-8D49-94C7-C0875EAA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1"/>
            <a:ext cx="645691" cy="43981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B7B5F6-2707-424D-ABEA-1587B07D341D}"/>
              </a:ext>
            </a:extLst>
          </p:cNvPr>
          <p:cNvSpPr>
            <a:spLocks noChangeAspect="1"/>
          </p:cNvSpPr>
          <p:nvPr/>
        </p:nvSpPr>
        <p:spPr>
          <a:xfrm>
            <a:off x="4244236" y="1782191"/>
            <a:ext cx="822960" cy="82296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73B155-A3BE-854A-A940-2F13EC1B0391}"/>
              </a:ext>
            </a:extLst>
          </p:cNvPr>
          <p:cNvSpPr txBox="1">
            <a:spLocks/>
          </p:cNvSpPr>
          <p:nvPr/>
        </p:nvSpPr>
        <p:spPr>
          <a:xfrm>
            <a:off x="1368448" y="4501730"/>
            <a:ext cx="2749500" cy="92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Show Others That You Care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BB70DC-E1CB-E949-B935-901FE3145E4B}"/>
              </a:ext>
            </a:extLst>
          </p:cNvPr>
          <p:cNvSpPr txBox="1">
            <a:spLocks/>
          </p:cNvSpPr>
          <p:nvPr/>
        </p:nvSpPr>
        <p:spPr>
          <a:xfrm>
            <a:off x="1264561" y="1805187"/>
            <a:ext cx="2957274" cy="102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Know What You’re Advocating For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97D201-AAA5-0345-AE7B-DD4620BC377C}"/>
              </a:ext>
            </a:extLst>
          </p:cNvPr>
          <p:cNvSpPr txBox="1">
            <a:spLocks/>
          </p:cNvSpPr>
          <p:nvPr/>
        </p:nvSpPr>
        <p:spPr>
          <a:xfrm>
            <a:off x="1264561" y="3163359"/>
            <a:ext cx="2957274" cy="118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Immerse Yourself in an Issue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6D9541-8444-C048-9FF3-A06886A2282B}"/>
              </a:ext>
            </a:extLst>
          </p:cNvPr>
          <p:cNvSpPr txBox="1">
            <a:spLocks/>
          </p:cNvSpPr>
          <p:nvPr/>
        </p:nvSpPr>
        <p:spPr>
          <a:xfrm>
            <a:off x="5693688" y="2486942"/>
            <a:ext cx="3204279" cy="198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Use Technology to Your Advantage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724D65-D7F7-1B4B-982B-8825081AF564}"/>
              </a:ext>
            </a:extLst>
          </p:cNvPr>
          <p:cNvSpPr txBox="1">
            <a:spLocks/>
          </p:cNvSpPr>
          <p:nvPr/>
        </p:nvSpPr>
        <p:spPr>
          <a:xfrm>
            <a:off x="5871919" y="3854984"/>
            <a:ext cx="2723831" cy="198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Focus Your Message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3E649-2AFA-AB49-9AED-6736E63EB660}"/>
              </a:ext>
            </a:extLst>
          </p:cNvPr>
          <p:cNvSpPr/>
          <p:nvPr/>
        </p:nvSpPr>
        <p:spPr>
          <a:xfrm>
            <a:off x="5381784" y="2338592"/>
            <a:ext cx="3547177" cy="1097280"/>
          </a:xfrm>
          <a:prstGeom prst="rect">
            <a:avLst/>
          </a:prstGeom>
          <a:noFill/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EF81FF-F565-1C4F-A25A-5FC9B699EC77}"/>
              </a:ext>
            </a:extLst>
          </p:cNvPr>
          <p:cNvSpPr/>
          <p:nvPr/>
        </p:nvSpPr>
        <p:spPr>
          <a:xfrm>
            <a:off x="1102313" y="1641896"/>
            <a:ext cx="3547177" cy="1097280"/>
          </a:xfrm>
          <a:prstGeom prst="rect">
            <a:avLst/>
          </a:prstGeom>
          <a:noFill/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FD4DD5-C6EA-9A4E-B10A-BEA7EEAD9761}"/>
              </a:ext>
            </a:extLst>
          </p:cNvPr>
          <p:cNvSpPr/>
          <p:nvPr/>
        </p:nvSpPr>
        <p:spPr>
          <a:xfrm>
            <a:off x="5381782" y="3711236"/>
            <a:ext cx="3547177" cy="1097280"/>
          </a:xfrm>
          <a:prstGeom prst="rect">
            <a:avLst/>
          </a:prstGeom>
          <a:noFill/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AB329E-9D58-194E-AFFE-6520E5BE806A}"/>
              </a:ext>
            </a:extLst>
          </p:cNvPr>
          <p:cNvSpPr/>
          <p:nvPr/>
        </p:nvSpPr>
        <p:spPr>
          <a:xfrm>
            <a:off x="1102272" y="2993138"/>
            <a:ext cx="3547177" cy="1097280"/>
          </a:xfrm>
          <a:prstGeom prst="rect">
            <a:avLst/>
          </a:prstGeom>
          <a:noFill/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08A55C-47B5-B64C-9777-A27AD6F56143}"/>
              </a:ext>
            </a:extLst>
          </p:cNvPr>
          <p:cNvSpPr/>
          <p:nvPr/>
        </p:nvSpPr>
        <p:spPr>
          <a:xfrm>
            <a:off x="5381783" y="5041790"/>
            <a:ext cx="3547177" cy="1097280"/>
          </a:xfrm>
          <a:prstGeom prst="rect">
            <a:avLst/>
          </a:prstGeom>
          <a:noFill/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28BE0E-76E9-3C43-B332-08309BCF19AD}"/>
              </a:ext>
            </a:extLst>
          </p:cNvPr>
          <p:cNvSpPr/>
          <p:nvPr/>
        </p:nvSpPr>
        <p:spPr>
          <a:xfrm>
            <a:off x="1102271" y="4342484"/>
            <a:ext cx="3547177" cy="1097280"/>
          </a:xfrm>
          <a:prstGeom prst="rect">
            <a:avLst/>
          </a:prstGeom>
          <a:noFill/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06C63F5-D149-AC47-8447-C2CBBBC5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74" y="1894304"/>
            <a:ext cx="499427" cy="59436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834FAFD-62CE-9C41-B785-B05CADEA7545}"/>
              </a:ext>
            </a:extLst>
          </p:cNvPr>
          <p:cNvSpPr>
            <a:spLocks noChangeAspect="1"/>
          </p:cNvSpPr>
          <p:nvPr/>
        </p:nvSpPr>
        <p:spPr>
          <a:xfrm>
            <a:off x="4240277" y="3125162"/>
            <a:ext cx="822960" cy="82296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2603EF8-E353-C34E-AF50-44947662FEDE}"/>
              </a:ext>
            </a:extLst>
          </p:cNvPr>
          <p:cNvSpPr>
            <a:spLocks noChangeAspect="1"/>
          </p:cNvSpPr>
          <p:nvPr/>
        </p:nvSpPr>
        <p:spPr>
          <a:xfrm>
            <a:off x="4237968" y="4482917"/>
            <a:ext cx="822960" cy="82296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03A632-37D7-FD4E-A799-BEAC560BC86F}"/>
              </a:ext>
            </a:extLst>
          </p:cNvPr>
          <p:cNvSpPr>
            <a:spLocks noChangeAspect="1"/>
          </p:cNvSpPr>
          <p:nvPr/>
        </p:nvSpPr>
        <p:spPr>
          <a:xfrm>
            <a:off x="4966387" y="2486942"/>
            <a:ext cx="822960" cy="82296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25EA555-5C68-5C4A-8301-4E3C4A420B72}"/>
              </a:ext>
            </a:extLst>
          </p:cNvPr>
          <p:cNvSpPr>
            <a:spLocks noChangeAspect="1"/>
          </p:cNvSpPr>
          <p:nvPr/>
        </p:nvSpPr>
        <p:spPr>
          <a:xfrm>
            <a:off x="4966387" y="3852854"/>
            <a:ext cx="822960" cy="82296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422E609-1A2B-644A-865C-0A93E50E0812}"/>
              </a:ext>
            </a:extLst>
          </p:cNvPr>
          <p:cNvSpPr>
            <a:spLocks noChangeAspect="1"/>
          </p:cNvSpPr>
          <p:nvPr/>
        </p:nvSpPr>
        <p:spPr>
          <a:xfrm>
            <a:off x="4966070" y="5183823"/>
            <a:ext cx="822960" cy="82296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0A0A37-5ED2-BC4E-A2C6-B8C6167E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35" y="4639082"/>
            <a:ext cx="579005" cy="5026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9976E7-A4B2-6840-AAD6-7E3CA8F08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35" y="3941480"/>
            <a:ext cx="648876" cy="6488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E9E437-124E-2444-B4AD-292BCB8E1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7500">
            <a:off x="4355810" y="3233227"/>
            <a:ext cx="565690" cy="5656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016FD-B16F-0049-A137-7E322B67C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076" y="5345159"/>
            <a:ext cx="649110" cy="4970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AEA8C9-8D2E-ED45-A420-81BAAEB5A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237" y="2679818"/>
            <a:ext cx="630451" cy="4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5432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Engaging with Others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129" y="1983787"/>
            <a:ext cx="3808439" cy="4601679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dirty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dirty="0"/>
              <a:t>Dialogue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dirty="0"/>
              <a:t>Deliberation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dirty="0"/>
              <a:t>Debate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dirty="0"/>
              <a:t>Argument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dirty="0"/>
              <a:t>Dictation/Diatribe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A98AE-6834-6C41-A7AA-5D68F8E2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4"/>
            <a:ext cx="645691" cy="4398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D517A-2B7A-B040-9D62-57275D85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93" y="1672057"/>
            <a:ext cx="1293308" cy="4830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93DC3-5334-2246-8284-1CED02187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929" y="1460995"/>
            <a:ext cx="1528455" cy="50262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E63ED8-F172-9349-AE06-063D5C1356BD}"/>
              </a:ext>
            </a:extLst>
          </p:cNvPr>
          <p:cNvCxnSpPr/>
          <p:nvPr/>
        </p:nvCxnSpPr>
        <p:spPr>
          <a:xfrm>
            <a:off x="3327816" y="2218544"/>
            <a:ext cx="809468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437B60-480A-A14C-A9F1-F4DB484F618D}"/>
              </a:ext>
            </a:extLst>
          </p:cNvPr>
          <p:cNvCxnSpPr>
            <a:cxnSpLocks/>
          </p:cNvCxnSpPr>
          <p:nvPr/>
        </p:nvCxnSpPr>
        <p:spPr>
          <a:xfrm>
            <a:off x="3320423" y="2850629"/>
            <a:ext cx="939280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FCF783-BCF0-C44F-9121-9388AEF5E71E}"/>
              </a:ext>
            </a:extLst>
          </p:cNvPr>
          <p:cNvCxnSpPr>
            <a:cxnSpLocks/>
          </p:cNvCxnSpPr>
          <p:nvPr/>
        </p:nvCxnSpPr>
        <p:spPr>
          <a:xfrm>
            <a:off x="3327816" y="3467724"/>
            <a:ext cx="682051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6A3F4A-01FA-404F-A342-BCCBDBEA273F}"/>
              </a:ext>
            </a:extLst>
          </p:cNvPr>
          <p:cNvCxnSpPr>
            <a:cxnSpLocks/>
          </p:cNvCxnSpPr>
          <p:nvPr/>
        </p:nvCxnSpPr>
        <p:spPr>
          <a:xfrm>
            <a:off x="3327816" y="4107198"/>
            <a:ext cx="1086785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539996-F059-0046-A0F9-23823B5A85CA}"/>
              </a:ext>
            </a:extLst>
          </p:cNvPr>
          <p:cNvCxnSpPr>
            <a:cxnSpLocks/>
          </p:cNvCxnSpPr>
          <p:nvPr/>
        </p:nvCxnSpPr>
        <p:spPr>
          <a:xfrm>
            <a:off x="3327816" y="4741888"/>
            <a:ext cx="816962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B37D76-2779-1543-AB5C-CD6009FAB41B}"/>
              </a:ext>
            </a:extLst>
          </p:cNvPr>
          <p:cNvCxnSpPr>
            <a:cxnSpLocks/>
          </p:cNvCxnSpPr>
          <p:nvPr/>
        </p:nvCxnSpPr>
        <p:spPr>
          <a:xfrm>
            <a:off x="3327816" y="5371475"/>
            <a:ext cx="292306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C01B8D-5F6C-4F43-96E8-230CB06FA75A}"/>
              </a:ext>
            </a:extLst>
          </p:cNvPr>
          <p:cNvCxnSpPr/>
          <p:nvPr/>
        </p:nvCxnSpPr>
        <p:spPr>
          <a:xfrm flipH="1">
            <a:off x="5973630" y="2218544"/>
            <a:ext cx="809468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E9F905-4387-9840-B40D-253CC32B1652}"/>
              </a:ext>
            </a:extLst>
          </p:cNvPr>
          <p:cNvCxnSpPr>
            <a:cxnSpLocks/>
          </p:cNvCxnSpPr>
          <p:nvPr/>
        </p:nvCxnSpPr>
        <p:spPr>
          <a:xfrm flipH="1">
            <a:off x="5851211" y="2850629"/>
            <a:ext cx="939280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DE149E-7582-D446-B469-DC4CE1F0DBBD}"/>
              </a:ext>
            </a:extLst>
          </p:cNvPr>
          <p:cNvCxnSpPr>
            <a:cxnSpLocks/>
          </p:cNvCxnSpPr>
          <p:nvPr/>
        </p:nvCxnSpPr>
        <p:spPr>
          <a:xfrm flipH="1">
            <a:off x="6101047" y="3467724"/>
            <a:ext cx="682051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638F48-C8C8-BA43-BBE7-ABBB379E7510}"/>
              </a:ext>
            </a:extLst>
          </p:cNvPr>
          <p:cNvCxnSpPr>
            <a:cxnSpLocks/>
          </p:cNvCxnSpPr>
          <p:nvPr/>
        </p:nvCxnSpPr>
        <p:spPr>
          <a:xfrm flipH="1">
            <a:off x="5696313" y="4107198"/>
            <a:ext cx="1086785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7480689-B3D4-7E49-8709-0755795E6709}"/>
              </a:ext>
            </a:extLst>
          </p:cNvPr>
          <p:cNvCxnSpPr>
            <a:cxnSpLocks/>
          </p:cNvCxnSpPr>
          <p:nvPr/>
        </p:nvCxnSpPr>
        <p:spPr>
          <a:xfrm flipH="1">
            <a:off x="5966136" y="4741888"/>
            <a:ext cx="816962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7AD939-1C82-BC4D-A742-67609C1E083D}"/>
              </a:ext>
            </a:extLst>
          </p:cNvPr>
          <p:cNvCxnSpPr>
            <a:cxnSpLocks/>
          </p:cNvCxnSpPr>
          <p:nvPr/>
        </p:nvCxnSpPr>
        <p:spPr>
          <a:xfrm flipH="1">
            <a:off x="6490792" y="5371475"/>
            <a:ext cx="292306" cy="0"/>
          </a:xfrm>
          <a:prstGeom prst="straightConnector1">
            <a:avLst/>
          </a:prstGeom>
          <a:ln>
            <a:solidFill>
              <a:srgbClr val="19A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34605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Articulating &amp; Arguing Opinions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460169"/>
            <a:ext cx="6894808" cy="12985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things to consider are…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805F8-3BCD-A341-896E-08EEEA12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4"/>
            <a:ext cx="645691" cy="43981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44F0D4-60B0-F340-A30E-D7DE57EFB891}"/>
              </a:ext>
            </a:extLst>
          </p:cNvPr>
          <p:cNvSpPr txBox="1">
            <a:spLocks/>
          </p:cNvSpPr>
          <p:nvPr/>
        </p:nvSpPr>
        <p:spPr>
          <a:xfrm>
            <a:off x="3443068" y="2719285"/>
            <a:ext cx="3051229" cy="121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The Susceptibility to Groupthink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C0C54-6999-9A4C-B07E-6FD4572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384" y="3827319"/>
            <a:ext cx="2484599" cy="1739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B92A5-F38E-9C40-9558-E8E32170B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98" y="2300345"/>
            <a:ext cx="2221670" cy="1932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077E0-23BB-9F4E-AC93-DC2A790A2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179" y="2640911"/>
            <a:ext cx="1978342" cy="163583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114877-84BD-A345-9B7D-B04DB1E2334B}"/>
              </a:ext>
            </a:extLst>
          </p:cNvPr>
          <p:cNvSpPr txBox="1">
            <a:spLocks/>
          </p:cNvSpPr>
          <p:nvPr/>
        </p:nvSpPr>
        <p:spPr>
          <a:xfrm>
            <a:off x="1272179" y="4516571"/>
            <a:ext cx="1981167" cy="112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Thinking vs. Feeling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0C2292-94D7-BF43-B0C4-49365AC9E83E}"/>
              </a:ext>
            </a:extLst>
          </p:cNvPr>
          <p:cNvSpPr txBox="1">
            <a:spLocks/>
          </p:cNvSpPr>
          <p:nvPr/>
        </p:nvSpPr>
        <p:spPr>
          <a:xfrm>
            <a:off x="6247790" y="4230255"/>
            <a:ext cx="3035692" cy="163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Students’ Perceptions of “Arguments”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E42AAF-02AC-A047-8DD6-C2117F3B3067}"/>
              </a:ext>
            </a:extLst>
          </p:cNvPr>
          <p:cNvCxnSpPr/>
          <p:nvPr/>
        </p:nvCxnSpPr>
        <p:spPr>
          <a:xfrm>
            <a:off x="3458566" y="2140430"/>
            <a:ext cx="0" cy="4077568"/>
          </a:xfrm>
          <a:prstGeom prst="line">
            <a:avLst/>
          </a:prstGeom>
          <a:ln>
            <a:solidFill>
              <a:srgbClr val="15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61A66A-EA5E-D044-AA71-EC15C9083040}"/>
              </a:ext>
            </a:extLst>
          </p:cNvPr>
          <p:cNvCxnSpPr/>
          <p:nvPr/>
        </p:nvCxnSpPr>
        <p:spPr>
          <a:xfrm>
            <a:off x="6432305" y="2140430"/>
            <a:ext cx="0" cy="4077568"/>
          </a:xfrm>
          <a:prstGeom prst="line">
            <a:avLst/>
          </a:prstGeom>
          <a:ln>
            <a:solidFill>
              <a:srgbClr val="15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9B1AC5-D250-A041-B6CB-9F4C6231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973" y="2332202"/>
            <a:ext cx="9577953" cy="882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149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Agreeing to Disagree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92" y="3340845"/>
            <a:ext cx="7356463" cy="822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Agreeing to disagree is about…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594F4-146C-534B-AB0C-9BF1C9774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08" y="1677144"/>
            <a:ext cx="645691" cy="43981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D76206-4089-5E49-965B-1B1C7A2D3954}"/>
              </a:ext>
            </a:extLst>
          </p:cNvPr>
          <p:cNvSpPr txBox="1">
            <a:spLocks/>
          </p:cNvSpPr>
          <p:nvPr/>
        </p:nvSpPr>
        <p:spPr>
          <a:xfrm>
            <a:off x="1047103" y="1442653"/>
            <a:ext cx="7709440" cy="128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i="1" dirty="0"/>
              <a:t>“It’s possible to disagree without being disagreeable.” </a:t>
            </a:r>
          </a:p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600" dirty="0"/>
              <a:t>– Former Supreme Court Justice Sandra Day O’Connor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418A9-AE7B-E946-8AC9-6B57B09CA59B}"/>
              </a:ext>
            </a:extLst>
          </p:cNvPr>
          <p:cNvSpPr txBox="1">
            <a:spLocks/>
          </p:cNvSpPr>
          <p:nvPr/>
        </p:nvSpPr>
        <p:spPr>
          <a:xfrm>
            <a:off x="4685723" y="3890438"/>
            <a:ext cx="4380786" cy="331450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Recognizing that others may not agree with you – and vice versa</a:t>
            </a:r>
          </a:p>
          <a:p>
            <a:r>
              <a:rPr lang="en-US" sz="2200" dirty="0"/>
              <a:t>Seeing how disagreements </a:t>
            </a:r>
            <a:br>
              <a:rPr lang="en-US" sz="2200" dirty="0"/>
            </a:br>
            <a:r>
              <a:rPr lang="en-US" sz="2200" dirty="0"/>
              <a:t>can be good for us – offering opportunities to practice articulating our views while listening to others, too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80B1EA-5DB2-B746-9B0D-A65396534A73}"/>
              </a:ext>
            </a:extLst>
          </p:cNvPr>
          <p:cNvSpPr txBox="1">
            <a:spLocks/>
          </p:cNvSpPr>
          <p:nvPr/>
        </p:nvSpPr>
        <p:spPr>
          <a:xfrm>
            <a:off x="1307092" y="3890438"/>
            <a:ext cx="3450889" cy="39991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Listening to one </a:t>
            </a:r>
            <a:br>
              <a:rPr lang="en-US" sz="2200" dirty="0"/>
            </a:br>
            <a:r>
              <a:rPr lang="en-US" sz="2200" dirty="0"/>
              <a:t>another and not just pummeling others </a:t>
            </a:r>
            <a:br>
              <a:rPr lang="en-US" sz="2200" dirty="0"/>
            </a:br>
            <a:r>
              <a:rPr lang="en-US" sz="2200" dirty="0"/>
              <a:t>with our viewpoints</a:t>
            </a:r>
          </a:p>
          <a:p>
            <a:r>
              <a:rPr lang="en-US" sz="2200" dirty="0"/>
              <a:t>Learning to like and respect the people with whom you’re disagreeing</a:t>
            </a:r>
          </a:p>
        </p:txBody>
      </p:sp>
    </p:spTree>
    <p:extLst>
      <p:ext uri="{BB962C8B-B14F-4D97-AF65-F5344CB8AC3E}">
        <p14:creationId xmlns:p14="http://schemas.microsoft.com/office/powerpoint/2010/main" val="2198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403"/>
            <a:ext cx="9144000" cy="1325563"/>
          </a:xfrm>
        </p:spPr>
        <p:txBody>
          <a:bodyPr/>
          <a:lstStyle/>
          <a:p>
            <a:pPr algn="ctr"/>
            <a:r>
              <a:rPr lang="en-US" b="1" dirty="0"/>
              <a:t>Addressing the “Snowflake” Label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154" y="3736252"/>
            <a:ext cx="6592196" cy="30380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label often used during free speech debates/discussions to negatively characterize college students who don’t like discomfort or having their views challenged, who expect colleges to be intellectual “safe spaces”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03C5-9787-A445-8EA8-E1D0DAB0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44"/>
            <a:ext cx="645690" cy="439818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66CEF0-011C-7A49-A4C4-8598ACA6E4E5}"/>
              </a:ext>
            </a:extLst>
          </p:cNvPr>
          <p:cNvSpPr/>
          <p:nvPr/>
        </p:nvSpPr>
        <p:spPr>
          <a:xfrm>
            <a:off x="1221742" y="1496103"/>
            <a:ext cx="6865750" cy="1929956"/>
          </a:xfrm>
          <a:prstGeom prst="roundRect">
            <a:avLst/>
          </a:prstGeom>
          <a:noFill/>
          <a:ln w="28575"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CDF2C7-2849-2E4B-AD3F-C659144BF516}"/>
              </a:ext>
            </a:extLst>
          </p:cNvPr>
          <p:cNvSpPr txBox="1">
            <a:spLocks/>
          </p:cNvSpPr>
          <p:nvPr/>
        </p:nvSpPr>
        <p:spPr>
          <a:xfrm>
            <a:off x="1495296" y="1632186"/>
            <a:ext cx="5506095" cy="179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 person, especially a young person, viewed as lacking resilience and being excessively prone to taking offence.” </a:t>
            </a:r>
            <a:r>
              <a:rPr lang="en-US" sz="1600" i="1" dirty="0"/>
              <a:t>(Collins English Dictionary)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45F13-CA40-E44C-B359-E9329DAC05E0}"/>
              </a:ext>
            </a:extLst>
          </p:cNvPr>
          <p:cNvSpPr>
            <a:spLocks noChangeAspect="1"/>
          </p:cNvSpPr>
          <p:nvPr/>
        </p:nvSpPr>
        <p:spPr>
          <a:xfrm>
            <a:off x="6950498" y="1461061"/>
            <a:ext cx="2011680" cy="2011680"/>
          </a:xfrm>
          <a:prstGeom prst="ellipse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C1CCB-CA51-4442-9995-A11B2C708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693" y="1693576"/>
            <a:ext cx="1283290" cy="1474006"/>
          </a:xfrm>
          <a:prstGeom prst="rect">
            <a:avLst/>
          </a:prstGeom>
        </p:spPr>
      </p:pic>
      <p:sp>
        <p:nvSpPr>
          <p:cNvPr id="10" name="Bent-Up Arrow 9">
            <a:extLst>
              <a:ext uri="{FF2B5EF4-FFF2-40B4-BE49-F238E27FC236}">
                <a16:creationId xmlns:a16="http://schemas.microsoft.com/office/drawing/2014/main" id="{DB67AED1-50E3-4B4C-BCBB-58E8F9694B62}"/>
              </a:ext>
            </a:extLst>
          </p:cNvPr>
          <p:cNvSpPr/>
          <p:nvPr/>
        </p:nvSpPr>
        <p:spPr>
          <a:xfrm rot="5400000">
            <a:off x="1426299" y="3548203"/>
            <a:ext cx="607912" cy="385798"/>
          </a:xfrm>
          <a:prstGeom prst="bentUpArrow">
            <a:avLst/>
          </a:prstGeom>
          <a:solidFill>
            <a:srgbClr val="152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658"/>
            <a:ext cx="9144000" cy="1325563"/>
          </a:xfrm>
        </p:spPr>
        <p:txBody>
          <a:bodyPr/>
          <a:lstStyle/>
          <a:p>
            <a:pPr algn="ctr"/>
            <a:r>
              <a:rPr lang="en-US" b="1" dirty="0"/>
              <a:t>Using Disengagement Strategies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F8840-B4E8-B349-B2C3-EC72FA9A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8" y="1677144"/>
            <a:ext cx="645690" cy="4398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130B7-EC18-2749-9739-D4E96452E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7" y="1999281"/>
            <a:ext cx="2284002" cy="450305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80A259E-05FA-DB48-9E04-0A364338364A}"/>
              </a:ext>
            </a:extLst>
          </p:cNvPr>
          <p:cNvSpPr/>
          <p:nvPr/>
        </p:nvSpPr>
        <p:spPr>
          <a:xfrm>
            <a:off x="1306729" y="1404147"/>
            <a:ext cx="4551633" cy="1143000"/>
          </a:xfrm>
          <a:prstGeom prst="wedgeRoundRectCallout">
            <a:avLst>
              <a:gd name="adj1" fmla="val 63254"/>
              <a:gd name="adj2" fmla="val 31183"/>
              <a:gd name="adj3" fmla="val 16667"/>
            </a:avLst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B320AB-5201-B84D-8614-D4C74D7FF4B9}"/>
              </a:ext>
            </a:extLst>
          </p:cNvPr>
          <p:cNvSpPr txBox="1">
            <a:spLocks/>
          </p:cNvSpPr>
          <p:nvPr/>
        </p:nvSpPr>
        <p:spPr>
          <a:xfrm>
            <a:off x="1493974" y="1466847"/>
            <a:ext cx="4410882" cy="120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“Thank you for sharing. I’d love to talk further about this, but can’t do it at the moment. I’ve got to run.” 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AF565EF-D9D8-AC49-94D1-9D6178F8C482}"/>
              </a:ext>
            </a:extLst>
          </p:cNvPr>
          <p:cNvSpPr/>
          <p:nvPr/>
        </p:nvSpPr>
        <p:spPr>
          <a:xfrm>
            <a:off x="1694182" y="2745208"/>
            <a:ext cx="4497668" cy="1143000"/>
          </a:xfrm>
          <a:prstGeom prst="wedgeRoundRectCallout">
            <a:avLst>
              <a:gd name="adj1" fmla="val 57513"/>
              <a:gd name="adj2" fmla="val -36613"/>
              <a:gd name="adj3" fmla="val 16667"/>
            </a:avLst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23CB5D-690F-F542-8566-1E38F56072E0}"/>
              </a:ext>
            </a:extLst>
          </p:cNvPr>
          <p:cNvSpPr txBox="1">
            <a:spLocks/>
          </p:cNvSpPr>
          <p:nvPr/>
        </p:nvSpPr>
        <p:spPr>
          <a:xfrm>
            <a:off x="1851737" y="2835181"/>
            <a:ext cx="4254589" cy="1127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“That’s a lot you’ve said! I’d love to talk more about this when I am less worn out. Stop by again!” 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9F03021-7671-A34D-B98C-5CC5D5028F38}"/>
              </a:ext>
            </a:extLst>
          </p:cNvPr>
          <p:cNvSpPr/>
          <p:nvPr/>
        </p:nvSpPr>
        <p:spPr>
          <a:xfrm>
            <a:off x="1306729" y="4039775"/>
            <a:ext cx="4551633" cy="870086"/>
          </a:xfrm>
          <a:prstGeom prst="wedgeRoundRectCallout">
            <a:avLst>
              <a:gd name="adj1" fmla="val 59168"/>
              <a:gd name="adj2" fmla="val 1408"/>
              <a:gd name="adj3" fmla="val 16667"/>
            </a:avLst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609E49F-32C6-DC42-BEAB-FE96A4BC6259}"/>
              </a:ext>
            </a:extLst>
          </p:cNvPr>
          <p:cNvSpPr/>
          <p:nvPr/>
        </p:nvSpPr>
        <p:spPr>
          <a:xfrm>
            <a:off x="1447479" y="5093200"/>
            <a:ext cx="5120640" cy="1143000"/>
          </a:xfrm>
          <a:prstGeom prst="wedgeRoundRectCallout">
            <a:avLst>
              <a:gd name="adj1" fmla="val 56411"/>
              <a:gd name="adj2" fmla="val -47461"/>
              <a:gd name="adj3" fmla="val 16667"/>
            </a:avLst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9479455-3759-DA4A-9CCC-EAD2A0CC8CAF}"/>
              </a:ext>
            </a:extLst>
          </p:cNvPr>
          <p:cNvSpPr txBox="1">
            <a:spLocks/>
          </p:cNvSpPr>
          <p:nvPr/>
        </p:nvSpPr>
        <p:spPr>
          <a:xfrm>
            <a:off x="1464269" y="4192118"/>
            <a:ext cx="4377303" cy="671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“I will have to do my own research and think about this further.” 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4BB6B4-7563-904D-869F-FB65C47C6FC6}"/>
              </a:ext>
            </a:extLst>
          </p:cNvPr>
          <p:cNvSpPr txBox="1">
            <a:spLocks/>
          </p:cNvSpPr>
          <p:nvPr/>
        </p:nvSpPr>
        <p:spPr>
          <a:xfrm>
            <a:off x="1539197" y="5184410"/>
            <a:ext cx="4974963" cy="106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“I can see how many feel that way. I used to feel similarly, and then I thought…” (Feel-Felt-Thought method)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42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2746952-5228-AC47-9B1C-5F31E6B33FF2}"/>
              </a:ext>
            </a:extLst>
          </p:cNvPr>
          <p:cNvSpPr/>
          <p:nvPr/>
        </p:nvSpPr>
        <p:spPr>
          <a:xfrm>
            <a:off x="5751133" y="3595066"/>
            <a:ext cx="2996952" cy="2310234"/>
          </a:xfrm>
          <a:prstGeom prst="wedgeRoundRectCallout">
            <a:avLst>
              <a:gd name="adj1" fmla="val 15829"/>
              <a:gd name="adj2" fmla="val 66635"/>
              <a:gd name="adj3" fmla="val 16667"/>
            </a:avLst>
          </a:prstGeom>
          <a:solidFill>
            <a:srgbClr val="DFE477"/>
          </a:solidFill>
          <a:ln>
            <a:solidFill>
              <a:srgbClr val="19A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6FA8F81-12A7-7248-BA06-0AA465FCEE8F}"/>
              </a:ext>
            </a:extLst>
          </p:cNvPr>
          <p:cNvSpPr/>
          <p:nvPr/>
        </p:nvSpPr>
        <p:spPr>
          <a:xfrm>
            <a:off x="318209" y="3740236"/>
            <a:ext cx="3183817" cy="2278003"/>
          </a:xfrm>
          <a:prstGeom prst="wedgeRoundRectCallout">
            <a:avLst>
              <a:gd name="adj1" fmla="val -4655"/>
              <a:gd name="adj2" fmla="val 64517"/>
              <a:gd name="adj3" fmla="val 16667"/>
            </a:avLst>
          </a:prstGeom>
          <a:solidFill>
            <a:srgbClr val="DFE477"/>
          </a:solidFill>
          <a:ln>
            <a:solidFill>
              <a:srgbClr val="19A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C09DDE7-F9D9-FF43-8F81-90059578E4B6}"/>
              </a:ext>
            </a:extLst>
          </p:cNvPr>
          <p:cNvSpPr/>
          <p:nvPr/>
        </p:nvSpPr>
        <p:spPr>
          <a:xfrm>
            <a:off x="233084" y="1257557"/>
            <a:ext cx="3810866" cy="2073116"/>
          </a:xfrm>
          <a:prstGeom prst="wedgeEllipseCallout">
            <a:avLst>
              <a:gd name="adj1" fmla="val 23452"/>
              <a:gd name="adj2" fmla="val 62609"/>
            </a:avLst>
          </a:prstGeom>
          <a:solidFill>
            <a:srgbClr val="DFE477"/>
          </a:solidFill>
          <a:ln>
            <a:solidFill>
              <a:srgbClr val="19A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55D17-FF9D-7441-A4D9-492A184D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52A3B"/>
                </a:solidFill>
              </a:rPr>
              <a:t>What is Free Speech?</a:t>
            </a:r>
            <a:endParaRPr lang="en-US" dirty="0">
              <a:solidFill>
                <a:srgbClr val="152A3B"/>
              </a:solidFill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79098CC9-9276-4946-8806-79739ADB7665}"/>
              </a:ext>
            </a:extLst>
          </p:cNvPr>
          <p:cNvSpPr/>
          <p:nvPr/>
        </p:nvSpPr>
        <p:spPr>
          <a:xfrm>
            <a:off x="3749286" y="3595066"/>
            <a:ext cx="1719864" cy="2002903"/>
          </a:xfrm>
          <a:prstGeom prst="wedgeEllipseCallout">
            <a:avLst>
              <a:gd name="adj1" fmla="val 33221"/>
              <a:gd name="adj2" fmla="val 65088"/>
            </a:avLst>
          </a:prstGeom>
          <a:solidFill>
            <a:srgbClr val="DFE477"/>
          </a:solidFill>
          <a:ln>
            <a:solidFill>
              <a:srgbClr val="19A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54DCB32-0481-7047-8D70-F56CEE868132}"/>
              </a:ext>
            </a:extLst>
          </p:cNvPr>
          <p:cNvSpPr/>
          <p:nvPr/>
        </p:nvSpPr>
        <p:spPr>
          <a:xfrm>
            <a:off x="4144498" y="1381942"/>
            <a:ext cx="4712631" cy="1755582"/>
          </a:xfrm>
          <a:prstGeom prst="wedgeRoundRectCallout">
            <a:avLst>
              <a:gd name="adj1" fmla="val 3970"/>
              <a:gd name="adj2" fmla="val 62277"/>
              <a:gd name="adj3" fmla="val 16667"/>
            </a:avLst>
          </a:prstGeom>
          <a:solidFill>
            <a:srgbClr val="DFE477"/>
          </a:solidFill>
          <a:ln>
            <a:solidFill>
              <a:srgbClr val="19A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A485-3A2B-B649-94F9-5DA69C48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830" y="4104852"/>
            <a:ext cx="1756606" cy="1437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152A3B"/>
                </a:solidFill>
              </a:rPr>
              <a:t>It’s some types of conduct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9D4745-F506-864A-9343-C94252915C01}"/>
              </a:ext>
            </a:extLst>
          </p:cNvPr>
          <p:cNvSpPr txBox="1">
            <a:spLocks/>
          </p:cNvSpPr>
          <p:nvPr/>
        </p:nvSpPr>
        <p:spPr>
          <a:xfrm>
            <a:off x="4385729" y="1458913"/>
            <a:ext cx="4250392" cy="201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52A3B"/>
                </a:solidFill>
              </a:rPr>
              <a:t>It’s the oral or written exchange of ideas, particularly those with some type of political, scientific, literary or artistic value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EC5E24-2F4D-0A40-BBC2-9CE52C196F8B}"/>
              </a:ext>
            </a:extLst>
          </p:cNvPr>
          <p:cNvSpPr txBox="1">
            <a:spLocks/>
          </p:cNvSpPr>
          <p:nvPr/>
        </p:nvSpPr>
        <p:spPr>
          <a:xfrm>
            <a:off x="233084" y="1646033"/>
            <a:ext cx="3781986" cy="177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52A3B"/>
                </a:solidFill>
              </a:rPr>
              <a:t>It’s when you work </a:t>
            </a:r>
            <a:br>
              <a:rPr lang="en-US" sz="2400" dirty="0">
                <a:solidFill>
                  <a:srgbClr val="152A3B"/>
                </a:solidFill>
              </a:rPr>
            </a:br>
            <a:r>
              <a:rPr lang="en-US" sz="2400" dirty="0">
                <a:solidFill>
                  <a:srgbClr val="152A3B"/>
                </a:solidFill>
              </a:rPr>
              <a:t>to educate others and to request action from decision makers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03A1D8-797C-F047-9A55-DEF341688A25}"/>
              </a:ext>
            </a:extLst>
          </p:cNvPr>
          <p:cNvSpPr txBox="1">
            <a:spLocks/>
          </p:cNvSpPr>
          <p:nvPr/>
        </p:nvSpPr>
        <p:spPr>
          <a:xfrm>
            <a:off x="351574" y="4004570"/>
            <a:ext cx="3150452" cy="21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52A3B"/>
                </a:solidFill>
              </a:rPr>
              <a:t>It’s speech and “expressive conduct,” such as wearing armbands, emojis, kneeling, etc.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13A1BF-6DE9-D74D-91D9-095C6BD411C7}"/>
              </a:ext>
            </a:extLst>
          </p:cNvPr>
          <p:cNvSpPr txBox="1">
            <a:spLocks/>
          </p:cNvSpPr>
          <p:nvPr/>
        </p:nvSpPr>
        <p:spPr>
          <a:xfrm>
            <a:off x="5917721" y="3892047"/>
            <a:ext cx="2663776" cy="186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52A3B"/>
                </a:solidFill>
              </a:rPr>
              <a:t>It also includes the </a:t>
            </a:r>
            <a:br>
              <a:rPr lang="en-US" sz="2400" dirty="0">
                <a:solidFill>
                  <a:srgbClr val="152A3B"/>
                </a:solidFill>
              </a:rPr>
            </a:br>
            <a:r>
              <a:rPr lang="en-US" sz="2400" dirty="0">
                <a:solidFill>
                  <a:srgbClr val="152A3B"/>
                </a:solidFill>
              </a:rPr>
              <a:t>right </a:t>
            </a:r>
            <a:r>
              <a:rPr lang="en-US" sz="2400" i="1" dirty="0">
                <a:solidFill>
                  <a:srgbClr val="152A3B"/>
                </a:solidFill>
              </a:rPr>
              <a:t>not</a:t>
            </a:r>
            <a:r>
              <a:rPr lang="en-US" sz="2400" dirty="0">
                <a:solidFill>
                  <a:srgbClr val="152A3B"/>
                </a:solidFill>
              </a:rPr>
              <a:t> to speak (e.g. declining to say the Pledge of Allegiance)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152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6" grpId="0" animBg="1"/>
      <p:bldP spid="4" grpId="0" animBg="1"/>
      <p:bldP spid="5" grpId="0" animBg="1"/>
      <p:bldP spid="3" grpId="0" build="p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32651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Interacting with Administrators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44" y="2903699"/>
            <a:ext cx="5798695" cy="172761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Knowing how to do this effectively will ensure that your message is taken more seriously, so…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8C53B3-BAA5-4F40-9B4A-8B05243F0B85}"/>
              </a:ext>
            </a:extLst>
          </p:cNvPr>
          <p:cNvSpPr txBox="1">
            <a:spLocks/>
          </p:cNvSpPr>
          <p:nvPr/>
        </p:nvSpPr>
        <p:spPr>
          <a:xfrm>
            <a:off x="542144" y="1443224"/>
            <a:ext cx="6444209" cy="1554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Getting active on campus is often about getting your message in front of campus decision makers who can impact change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1005-C643-A941-A6DF-BEF0312C2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98929" y="1464564"/>
            <a:ext cx="2400300" cy="5029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CDB193-9E57-1A4B-B7F5-45CD0E829808}"/>
              </a:ext>
            </a:extLst>
          </p:cNvPr>
          <p:cNvSpPr txBox="1">
            <a:spLocks/>
          </p:cNvSpPr>
          <p:nvPr/>
        </p:nvSpPr>
        <p:spPr>
          <a:xfrm>
            <a:off x="542144" y="4278628"/>
            <a:ext cx="6716530" cy="202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ü"/>
            </a:pPr>
            <a:r>
              <a:rPr lang="en-US" dirty="0"/>
              <a:t>Do Your Homework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Distinguish Your Wants from Your Needs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Understand the Zero-Sum Game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Determine “Demands” vs. “Requests”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C2FD1E93-38D0-F946-9ED4-8D69B45A4292}"/>
              </a:ext>
            </a:extLst>
          </p:cNvPr>
          <p:cNvSpPr/>
          <p:nvPr/>
        </p:nvSpPr>
        <p:spPr>
          <a:xfrm>
            <a:off x="4857110" y="1590055"/>
            <a:ext cx="3955851" cy="3955851"/>
          </a:xfrm>
          <a:prstGeom prst="noSmoking">
            <a:avLst>
              <a:gd name="adj" fmla="val 9938"/>
            </a:avLst>
          </a:prstGeom>
          <a:solidFill>
            <a:srgbClr val="DFE47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Unprotected Speech Under the First Amendment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443" y="1929142"/>
            <a:ext cx="6594893" cy="460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Fighting Words and True Threats</a:t>
            </a:r>
          </a:p>
          <a:p>
            <a:pPr marL="0" indent="0">
              <a:buNone/>
            </a:pPr>
            <a:r>
              <a:rPr lang="en-US" dirty="0"/>
              <a:t>Speech That Incites Lawless Action</a:t>
            </a:r>
          </a:p>
          <a:p>
            <a:pPr marL="0" indent="0">
              <a:buNone/>
            </a:pPr>
            <a:r>
              <a:rPr lang="en-US" dirty="0"/>
              <a:t>Criminal Acts</a:t>
            </a:r>
          </a:p>
          <a:p>
            <a:pPr marL="0" indent="0">
              <a:buNone/>
            </a:pPr>
            <a:r>
              <a:rPr lang="en-US" dirty="0"/>
              <a:t>Harassment</a:t>
            </a:r>
          </a:p>
          <a:p>
            <a:pPr marL="0" lvl="0" indent="0">
              <a:buNone/>
            </a:pPr>
            <a:r>
              <a:rPr lang="en-US" dirty="0"/>
              <a:t>Defamation</a:t>
            </a:r>
          </a:p>
          <a:p>
            <a:pPr marL="0" lvl="0" indent="0">
              <a:buNone/>
            </a:pPr>
            <a:r>
              <a:rPr lang="en-US" dirty="0"/>
              <a:t>Obscenity and Child Pornography</a:t>
            </a:r>
          </a:p>
          <a:p>
            <a:pPr marL="0" lvl="0" indent="0">
              <a:buNone/>
            </a:pPr>
            <a:r>
              <a:rPr lang="en-US" dirty="0"/>
              <a:t>Commercial Speech</a:t>
            </a:r>
          </a:p>
          <a:p>
            <a:pPr marL="0" lvl="0" indent="0">
              <a:buNone/>
            </a:pPr>
            <a:r>
              <a:rPr lang="en-US" dirty="0"/>
              <a:t>Time, Place and Manner Restrictions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72BFCC-3CB1-2642-8474-B2306B830FB6}"/>
              </a:ext>
            </a:extLst>
          </p:cNvPr>
          <p:cNvSpPr/>
          <p:nvPr/>
        </p:nvSpPr>
        <p:spPr>
          <a:xfrm>
            <a:off x="1043797" y="6184810"/>
            <a:ext cx="7686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Myriad Pro" panose="020B0503030403020204" pitchFamily="34" charset="0"/>
              </a:rPr>
              <a:t>Source</a:t>
            </a:r>
            <a:r>
              <a:rPr lang="en-US" sz="1200" dirty="0">
                <a:latin typeface="Myriad Pro" panose="020B0503030403020204" pitchFamily="34" charset="0"/>
              </a:rPr>
              <a:t>: “A Pocket Guide to Free Speech and Peaceful Assembly” brochure, </a:t>
            </a:r>
            <a:r>
              <a:rPr lang="en-US" sz="1200" dirty="0" err="1">
                <a:latin typeface="Myriad Pro" panose="020B0503030403020204" pitchFamily="34" charset="0"/>
              </a:rPr>
              <a:t>PaperClip</a:t>
            </a:r>
            <a:r>
              <a:rPr lang="en-US" sz="1200" dirty="0">
                <a:latin typeface="Myriad Pro" panose="020B0503030403020204" pitchFamily="34" charset="0"/>
              </a:rPr>
              <a:t> Communications, 2017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36FB38-CDA1-0249-A7F3-1A405238EEE4}"/>
              </a:ext>
            </a:extLst>
          </p:cNvPr>
          <p:cNvCxnSpPr>
            <a:cxnSpLocks/>
          </p:cNvCxnSpPr>
          <p:nvPr/>
        </p:nvCxnSpPr>
        <p:spPr>
          <a:xfrm>
            <a:off x="1250831" y="1679160"/>
            <a:ext cx="0" cy="4405825"/>
          </a:xfrm>
          <a:prstGeom prst="line">
            <a:avLst/>
          </a:prstGeom>
          <a:ln w="38100"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56BB54F-FDFB-154F-8ED6-C468B553D2A7}"/>
              </a:ext>
            </a:extLst>
          </p:cNvPr>
          <p:cNvSpPr>
            <a:spLocks noChangeAspect="1"/>
          </p:cNvSpPr>
          <p:nvPr/>
        </p:nvSpPr>
        <p:spPr>
          <a:xfrm>
            <a:off x="1133836" y="2055306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E93D3B-6D17-6F48-9483-2BA6A5E190C2}"/>
              </a:ext>
            </a:extLst>
          </p:cNvPr>
          <p:cNvSpPr>
            <a:spLocks noChangeAspect="1"/>
          </p:cNvSpPr>
          <p:nvPr/>
        </p:nvSpPr>
        <p:spPr>
          <a:xfrm>
            <a:off x="1133836" y="2534223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6A668B-CC7C-3B4D-A147-00B06930EDD2}"/>
              </a:ext>
            </a:extLst>
          </p:cNvPr>
          <p:cNvSpPr>
            <a:spLocks noChangeAspect="1"/>
          </p:cNvSpPr>
          <p:nvPr/>
        </p:nvSpPr>
        <p:spPr>
          <a:xfrm>
            <a:off x="1135930" y="3089064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E19DF3-4B27-0143-983C-109EB5900844}"/>
              </a:ext>
            </a:extLst>
          </p:cNvPr>
          <p:cNvSpPr>
            <a:spLocks noChangeAspect="1"/>
          </p:cNvSpPr>
          <p:nvPr/>
        </p:nvSpPr>
        <p:spPr>
          <a:xfrm>
            <a:off x="1135930" y="3567981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31ECB6-EDE2-D34C-8D3B-F0BEF014EAB8}"/>
              </a:ext>
            </a:extLst>
          </p:cNvPr>
          <p:cNvSpPr>
            <a:spLocks noChangeAspect="1"/>
          </p:cNvSpPr>
          <p:nvPr/>
        </p:nvSpPr>
        <p:spPr>
          <a:xfrm>
            <a:off x="1132789" y="4120058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0F4518-380A-104B-8930-3EDC7EB6A43C}"/>
              </a:ext>
            </a:extLst>
          </p:cNvPr>
          <p:cNvSpPr>
            <a:spLocks noChangeAspect="1"/>
          </p:cNvSpPr>
          <p:nvPr/>
        </p:nvSpPr>
        <p:spPr>
          <a:xfrm>
            <a:off x="1132789" y="4598975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9A5572-8F57-8D48-8B64-CA4FE79CA26D}"/>
              </a:ext>
            </a:extLst>
          </p:cNvPr>
          <p:cNvSpPr>
            <a:spLocks noChangeAspect="1"/>
          </p:cNvSpPr>
          <p:nvPr/>
        </p:nvSpPr>
        <p:spPr>
          <a:xfrm>
            <a:off x="1134883" y="5153816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A3B02C-A3E3-A442-A3B4-346B29799858}"/>
              </a:ext>
            </a:extLst>
          </p:cNvPr>
          <p:cNvSpPr>
            <a:spLocks noChangeAspect="1"/>
          </p:cNvSpPr>
          <p:nvPr/>
        </p:nvSpPr>
        <p:spPr>
          <a:xfrm>
            <a:off x="1134883" y="5632733"/>
            <a:ext cx="228600" cy="228600"/>
          </a:xfrm>
          <a:prstGeom prst="ellipse">
            <a:avLst/>
          </a:prstGeom>
          <a:solidFill>
            <a:srgbClr val="19A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153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What About Hate Speech?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EBB08-5A2A-E342-829F-9FAA10E1AC28}"/>
              </a:ext>
            </a:extLst>
          </p:cNvPr>
          <p:cNvSpPr/>
          <p:nvPr/>
        </p:nvSpPr>
        <p:spPr>
          <a:xfrm>
            <a:off x="453809" y="1535709"/>
            <a:ext cx="8236381" cy="4221902"/>
          </a:xfrm>
          <a:prstGeom prst="rect">
            <a:avLst/>
          </a:prstGeom>
          <a:solidFill>
            <a:srgbClr val="DFE477"/>
          </a:solidFill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132A0-E235-DC4D-B66C-5A212413169E}"/>
              </a:ext>
            </a:extLst>
          </p:cNvPr>
          <p:cNvSpPr/>
          <p:nvPr/>
        </p:nvSpPr>
        <p:spPr>
          <a:xfrm>
            <a:off x="4571999" y="1535709"/>
            <a:ext cx="4118191" cy="4221902"/>
          </a:xfrm>
          <a:prstGeom prst="rect">
            <a:avLst/>
          </a:prstGeom>
          <a:solidFill>
            <a:srgbClr val="152A3B"/>
          </a:solidFill>
          <a:ln>
            <a:solidFill>
              <a:srgbClr val="152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066CCD-902B-AA4D-A2BE-41F865F71EBB}"/>
              </a:ext>
            </a:extLst>
          </p:cNvPr>
          <p:cNvSpPr txBox="1">
            <a:spLocks/>
          </p:cNvSpPr>
          <p:nvPr/>
        </p:nvSpPr>
        <p:spPr>
          <a:xfrm>
            <a:off x="628651" y="1837232"/>
            <a:ext cx="3741872" cy="460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152A3B"/>
                </a:solidFill>
              </a:rPr>
              <a:t>Generally, speech associated with inflammatory messages (e.g. displaying swastikas or burning crosses) is still protected under the First Amendment.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975" y="1837232"/>
            <a:ext cx="3901217" cy="3835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But, under certain circumstances, like if the speech fits into a non-protected category such as “true threats” or “incitement to violence,” such messages might still be considered unprotected speech.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10560-15BE-A84C-8944-7A3ADAEDC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79"/>
          <a:stretch/>
        </p:blipFill>
        <p:spPr>
          <a:xfrm>
            <a:off x="950001" y="2113612"/>
            <a:ext cx="7625811" cy="4362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49449"/>
            <a:ext cx="914400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Understanding the </a:t>
            </a:r>
            <a:br>
              <a:rPr lang="en-US" b="1" dirty="0"/>
            </a:br>
            <a:r>
              <a:rPr lang="en-US" b="1" dirty="0"/>
              <a:t>First Amendment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62" y="2948054"/>
            <a:ext cx="7492461" cy="20558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Ratified in 1791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Provides for Freedom of…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20E965-E6DD-C945-B1E0-EC6C531D5630}"/>
              </a:ext>
            </a:extLst>
          </p:cNvPr>
          <p:cNvSpPr txBox="1">
            <a:spLocks/>
          </p:cNvSpPr>
          <p:nvPr/>
        </p:nvSpPr>
        <p:spPr>
          <a:xfrm>
            <a:off x="2350442" y="4523472"/>
            <a:ext cx="5663662" cy="176493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dirty="0"/>
              <a:t>Religion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Speech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Press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Assembly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Petition</a:t>
            </a:r>
          </a:p>
        </p:txBody>
      </p:sp>
    </p:spTree>
    <p:extLst>
      <p:ext uri="{BB962C8B-B14F-4D97-AF65-F5344CB8AC3E}">
        <p14:creationId xmlns:p14="http://schemas.microsoft.com/office/powerpoint/2010/main" val="36116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874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What is Peaceful Assembly?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E733D-0AE7-794E-834A-15F820D8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6088" y="1912435"/>
            <a:ext cx="4076657" cy="3791825"/>
          </a:xfrm>
          <a:prstGeom prst="rect">
            <a:avLst/>
          </a:prstGeom>
        </p:spPr>
      </p:pic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A664FD69-0D93-4B4E-943C-762F5E52EE85}"/>
              </a:ext>
            </a:extLst>
          </p:cNvPr>
          <p:cNvSpPr/>
          <p:nvPr/>
        </p:nvSpPr>
        <p:spPr>
          <a:xfrm>
            <a:off x="4872608" y="1825624"/>
            <a:ext cx="3955851" cy="3955851"/>
          </a:xfrm>
          <a:prstGeom prst="noSmoking">
            <a:avLst>
              <a:gd name="adj" fmla="val 16988"/>
            </a:avLst>
          </a:prstGeom>
          <a:solidFill>
            <a:srgbClr val="DFE4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229564-F4BA-7344-91F5-D9CBC080AAFF}"/>
              </a:ext>
            </a:extLst>
          </p:cNvPr>
          <p:cNvCxnSpPr>
            <a:cxnSpLocks/>
          </p:cNvCxnSpPr>
          <p:nvPr/>
        </p:nvCxnSpPr>
        <p:spPr>
          <a:xfrm>
            <a:off x="4448016" y="1487837"/>
            <a:ext cx="0" cy="4939466"/>
          </a:xfrm>
          <a:prstGeom prst="line">
            <a:avLst/>
          </a:prstGeom>
          <a:ln>
            <a:solidFill>
              <a:srgbClr val="15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852836-C70F-C94D-B11E-4267D168AB4D}"/>
              </a:ext>
            </a:extLst>
          </p:cNvPr>
          <p:cNvSpPr txBox="1">
            <a:spLocks/>
          </p:cNvSpPr>
          <p:nvPr/>
        </p:nvSpPr>
        <p:spPr>
          <a:xfrm>
            <a:off x="406994" y="1561831"/>
            <a:ext cx="3793045" cy="2839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YES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Encouraged for people to discuss important matters, express dissent and exchange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416" y="1561831"/>
            <a:ext cx="4491585" cy="460167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b="1" dirty="0"/>
              <a:t>NO</a:t>
            </a:r>
          </a:p>
          <a:p>
            <a:pPr marL="0" lvl="0" indent="0">
              <a:buNone/>
            </a:pPr>
            <a:r>
              <a:rPr lang="en-US" dirty="0"/>
              <a:t>Disruptive gatherings that encourage others to act violently or destructively, endanger or threaten others’ safety, or otherwise break the law are NOT protected by the First Amendment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A69AF9-8F92-C345-8F45-550F4486E175}"/>
              </a:ext>
            </a:extLst>
          </p:cNvPr>
          <p:cNvSpPr txBox="1">
            <a:spLocks/>
          </p:cNvSpPr>
          <p:nvPr/>
        </p:nvSpPr>
        <p:spPr>
          <a:xfrm>
            <a:off x="893580" y="5053490"/>
            <a:ext cx="2819871" cy="111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spcBef>
                <a:spcPts val="400"/>
              </a:spcBef>
              <a:buFont typeface="Wingdings" pitchFamily="2" charset="2"/>
              <a:buChar char="q"/>
            </a:pPr>
            <a:r>
              <a:rPr lang="en-US" b="1" dirty="0"/>
              <a:t>DISSENT</a:t>
            </a:r>
          </a:p>
          <a:p>
            <a:pPr marL="411480" indent="-411480">
              <a:spcBef>
                <a:spcPts val="400"/>
              </a:spcBef>
              <a:buFont typeface="Wingdings" pitchFamily="2" charset="2"/>
              <a:buChar char="q"/>
            </a:pPr>
            <a:r>
              <a:rPr lang="en-US" b="1" dirty="0"/>
              <a:t>DISCUSSION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248AF1-E85E-A847-96DA-AEF61E9DC031}"/>
              </a:ext>
            </a:extLst>
          </p:cNvPr>
          <p:cNvSpPr txBox="1">
            <a:spLocks/>
          </p:cNvSpPr>
          <p:nvPr/>
        </p:nvSpPr>
        <p:spPr>
          <a:xfrm>
            <a:off x="5182582" y="5149250"/>
            <a:ext cx="3536832" cy="111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spcBef>
                <a:spcPts val="400"/>
              </a:spcBef>
              <a:buFont typeface="Wingdings" pitchFamily="2" charset="2"/>
              <a:buChar char="q"/>
            </a:pPr>
            <a:r>
              <a:rPr lang="en-US" b="1" dirty="0"/>
              <a:t>DISRUPTION </a:t>
            </a:r>
          </a:p>
          <a:p>
            <a:pPr marL="411480" indent="-411480">
              <a:spcBef>
                <a:spcPts val="400"/>
              </a:spcBef>
              <a:buFont typeface="Wingdings" pitchFamily="2" charset="2"/>
              <a:buChar char="q"/>
            </a:pPr>
            <a:r>
              <a:rPr lang="en-US" b="1" dirty="0"/>
              <a:t>DESTRUCTION</a:t>
            </a:r>
            <a:endParaRPr lang="en-US" dirty="0"/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9F6A39BC-971C-084D-91A5-2ADCBCA6BDE8}"/>
              </a:ext>
            </a:extLst>
          </p:cNvPr>
          <p:cNvSpPr/>
          <p:nvPr/>
        </p:nvSpPr>
        <p:spPr>
          <a:xfrm>
            <a:off x="5182582" y="5118254"/>
            <a:ext cx="459250" cy="459250"/>
          </a:xfrm>
          <a:prstGeom prst="mathMultiply">
            <a:avLst>
              <a:gd name="adj1" fmla="val 133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0A1ED627-9CB3-044B-B88A-6B39DCE49E82}"/>
              </a:ext>
            </a:extLst>
          </p:cNvPr>
          <p:cNvSpPr/>
          <p:nvPr/>
        </p:nvSpPr>
        <p:spPr>
          <a:xfrm>
            <a:off x="5182582" y="5551850"/>
            <a:ext cx="459250" cy="459250"/>
          </a:xfrm>
          <a:prstGeom prst="mathMultiply">
            <a:avLst>
              <a:gd name="adj1" fmla="val 133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EB27F8-F3CF-244C-953F-E50F53F22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04" y="5021521"/>
            <a:ext cx="365760" cy="3402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1EACB1-8DC0-A145-B834-ACC6AC4E4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55" y="5438397"/>
            <a:ext cx="365760" cy="3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uiExpand="1" build="p"/>
      <p:bldP spid="11" grpId="0"/>
      <p:bldP spid="13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E9A721-D3A6-1044-93B5-2E1365DF003D}"/>
              </a:ext>
            </a:extLst>
          </p:cNvPr>
          <p:cNvCxnSpPr/>
          <p:nvPr/>
        </p:nvCxnSpPr>
        <p:spPr>
          <a:xfrm>
            <a:off x="489166" y="2092270"/>
            <a:ext cx="983174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5FD988-1507-7B4B-90AE-439020B25793}"/>
              </a:ext>
            </a:extLst>
          </p:cNvPr>
          <p:cNvCxnSpPr/>
          <p:nvPr/>
        </p:nvCxnSpPr>
        <p:spPr>
          <a:xfrm>
            <a:off x="489166" y="2973090"/>
            <a:ext cx="983174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E2DA6D-1D29-7947-A0D1-EF71FF768216}"/>
              </a:ext>
            </a:extLst>
          </p:cNvPr>
          <p:cNvCxnSpPr/>
          <p:nvPr/>
        </p:nvCxnSpPr>
        <p:spPr>
          <a:xfrm>
            <a:off x="489166" y="3871992"/>
            <a:ext cx="983174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B9F55-FB73-E146-9896-0C80842BA35B}"/>
              </a:ext>
            </a:extLst>
          </p:cNvPr>
          <p:cNvCxnSpPr/>
          <p:nvPr/>
        </p:nvCxnSpPr>
        <p:spPr>
          <a:xfrm>
            <a:off x="508863" y="4770893"/>
            <a:ext cx="983174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8FD2A1-7A0A-1C4C-9B37-19F970C4C471}"/>
              </a:ext>
            </a:extLst>
          </p:cNvPr>
          <p:cNvCxnSpPr/>
          <p:nvPr/>
        </p:nvCxnSpPr>
        <p:spPr>
          <a:xfrm>
            <a:off x="508863" y="5266840"/>
            <a:ext cx="983174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63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Exercising Your Right to Free Speech Effectively &amp; Respectfully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636" y="1887617"/>
            <a:ext cx="7354914" cy="4601679"/>
          </a:xfrm>
        </p:spPr>
        <p:txBody>
          <a:bodyPr>
            <a:normAutofit/>
          </a:bodyPr>
          <a:lstStyle/>
          <a:p>
            <a:pPr>
              <a:buClr>
                <a:srgbClr val="19A1B9"/>
              </a:buClr>
            </a:pPr>
            <a:r>
              <a:rPr lang="en-US" dirty="0"/>
              <a:t>There are some key ways to work on your message and get it across effectively</a:t>
            </a:r>
          </a:p>
          <a:p>
            <a:pPr>
              <a:buClr>
                <a:srgbClr val="19A1B9"/>
              </a:buClr>
            </a:pPr>
            <a:r>
              <a:rPr lang="en-US" dirty="0"/>
              <a:t>Important to engage in civil discourse and listen to differing viewpoints</a:t>
            </a:r>
          </a:p>
          <a:p>
            <a:pPr>
              <a:buClr>
                <a:srgbClr val="19A1B9"/>
              </a:buClr>
            </a:pPr>
            <a:r>
              <a:rPr lang="en-US" dirty="0"/>
              <a:t>Explore all sides of an issue so you can advocate effectively</a:t>
            </a:r>
          </a:p>
          <a:p>
            <a:pPr>
              <a:buClr>
                <a:srgbClr val="19A1B9"/>
              </a:buClr>
            </a:pPr>
            <a:r>
              <a:rPr lang="en-US" dirty="0"/>
              <a:t>Learn to articulate your opinions respectfully</a:t>
            </a:r>
          </a:p>
          <a:p>
            <a:pPr>
              <a:buClr>
                <a:srgbClr val="19A1B9"/>
              </a:buClr>
            </a:pPr>
            <a:r>
              <a:rPr lang="en-US" dirty="0"/>
              <a:t>And know when to disengage and how to </a:t>
            </a:r>
            <a:br>
              <a:rPr lang="en-US" dirty="0"/>
            </a:br>
            <a:r>
              <a:rPr lang="en-US" dirty="0"/>
              <a:t>de-escalate a situation</a:t>
            </a:r>
          </a:p>
          <a:p>
            <a:pPr>
              <a:buClr>
                <a:srgbClr val="19A1B9"/>
              </a:buClr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85B6B-A010-F345-BA97-3563E6EA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38"/>
            <a:ext cx="645693" cy="43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1ABE042A-9106-F94B-916B-09B1BBDC7B0A}"/>
              </a:ext>
            </a:extLst>
          </p:cNvPr>
          <p:cNvSpPr/>
          <p:nvPr/>
        </p:nvSpPr>
        <p:spPr>
          <a:xfrm>
            <a:off x="958861" y="2083633"/>
            <a:ext cx="5292038" cy="4262358"/>
          </a:xfrm>
          <a:prstGeom prst="cloud">
            <a:avLst/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153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Identifying Your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E0E7-DDAA-774F-B88F-BAE42F8C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183" y="1367767"/>
            <a:ext cx="6880486" cy="147245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Before tossing your message out in public, work to…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64C08-C5B3-9D4E-B12E-3AC78834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8" y="1677138"/>
            <a:ext cx="645692" cy="43981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8F94AF-DDEF-9C47-B986-892C548C1796}"/>
              </a:ext>
            </a:extLst>
          </p:cNvPr>
          <p:cNvSpPr txBox="1">
            <a:spLocks/>
          </p:cNvSpPr>
          <p:nvPr/>
        </p:nvSpPr>
        <p:spPr>
          <a:xfrm>
            <a:off x="1700161" y="2930162"/>
            <a:ext cx="4131961" cy="460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Make sure you’re clear about what you’re trying to say</a:t>
            </a:r>
          </a:p>
          <a:p>
            <a:r>
              <a:rPr lang="en-US" sz="2400" dirty="0"/>
              <a:t>Determine why the topic is important to you</a:t>
            </a:r>
          </a:p>
          <a:p>
            <a:r>
              <a:rPr lang="en-US" sz="2400" dirty="0"/>
              <a:t>Practice your talking points</a:t>
            </a:r>
          </a:p>
          <a:p>
            <a:r>
              <a:rPr lang="en-US" sz="2400" dirty="0"/>
              <a:t>Figure what you’d like </a:t>
            </a:r>
            <a:br>
              <a:rPr lang="en-US" sz="2400" dirty="0"/>
            </a:br>
            <a:r>
              <a:rPr lang="en-US" sz="2400" dirty="0"/>
              <a:t>others to do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6B5F71-9AB4-4A49-9D2D-5FC9DC123641}"/>
              </a:ext>
            </a:extLst>
          </p:cNvPr>
          <p:cNvSpPr/>
          <p:nvPr/>
        </p:nvSpPr>
        <p:spPr>
          <a:xfrm>
            <a:off x="6011056" y="2248525"/>
            <a:ext cx="524656" cy="524656"/>
          </a:xfrm>
          <a:prstGeom prst="ellipse">
            <a:avLst/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DABBF3-A8EE-5B4E-8650-9BA7CEA7DB52}"/>
              </a:ext>
            </a:extLst>
          </p:cNvPr>
          <p:cNvSpPr/>
          <p:nvPr/>
        </p:nvSpPr>
        <p:spPr>
          <a:xfrm>
            <a:off x="6757869" y="2383338"/>
            <a:ext cx="422420" cy="422420"/>
          </a:xfrm>
          <a:prstGeom prst="ellipse">
            <a:avLst/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858D5E-936C-FC48-AD46-629AAEEBB955}"/>
              </a:ext>
            </a:extLst>
          </p:cNvPr>
          <p:cNvSpPr/>
          <p:nvPr/>
        </p:nvSpPr>
        <p:spPr>
          <a:xfrm>
            <a:off x="7278235" y="2812098"/>
            <a:ext cx="310620" cy="310620"/>
          </a:xfrm>
          <a:prstGeom prst="ellipse">
            <a:avLst/>
          </a:prstGeom>
          <a:solidFill>
            <a:srgbClr val="DFE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D3589E-AF05-FA44-AADB-E372DF13D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4010"/>
          <a:stretch/>
        </p:blipFill>
        <p:spPr>
          <a:xfrm flipH="1">
            <a:off x="5620885" y="3028013"/>
            <a:ext cx="3314700" cy="34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EBF4553-E532-794E-BBAB-81A9344BACFE}"/>
              </a:ext>
            </a:extLst>
          </p:cNvPr>
          <p:cNvSpPr/>
          <p:nvPr/>
        </p:nvSpPr>
        <p:spPr>
          <a:xfrm>
            <a:off x="5126639" y="1517660"/>
            <a:ext cx="3852469" cy="4840334"/>
          </a:xfrm>
          <a:prstGeom prst="roundRect">
            <a:avLst>
              <a:gd name="adj" fmla="val 7003"/>
            </a:avLst>
          </a:prstGeom>
          <a:solidFill>
            <a:srgbClr val="19A1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AD3A1-FC14-CF4F-924B-5A3F878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153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Using Speech Effectively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EA861-08EF-864C-B207-092CF092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8" y="1677138"/>
            <a:ext cx="645692" cy="439819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A5871D-8CB8-0142-BE79-7ECC7F3AD3F4}"/>
              </a:ext>
            </a:extLst>
          </p:cNvPr>
          <p:cNvSpPr txBox="1">
            <a:spLocks/>
          </p:cNvSpPr>
          <p:nvPr/>
        </p:nvSpPr>
        <p:spPr>
          <a:xfrm>
            <a:off x="1184848" y="1558301"/>
            <a:ext cx="3896821" cy="479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5000"/>
              </a:lnSpc>
              <a:spcBef>
                <a:spcPts val="1300"/>
              </a:spcBef>
              <a:buFont typeface="+mj-lt"/>
              <a:buAutoNum type="arabicPeriod"/>
            </a:pPr>
            <a:r>
              <a:rPr lang="en-US" sz="2600" dirty="0"/>
              <a:t>Determine what you’re trying to achieve</a:t>
            </a:r>
          </a:p>
          <a:p>
            <a:pPr marL="514350" indent="-514350">
              <a:lnSpc>
                <a:spcPct val="85000"/>
              </a:lnSpc>
              <a:spcBef>
                <a:spcPts val="1300"/>
              </a:spcBef>
              <a:buFont typeface="+mj-lt"/>
              <a:buAutoNum type="arabicPeriod"/>
            </a:pPr>
            <a:r>
              <a:rPr lang="en-US" sz="2600" dirty="0"/>
              <a:t>Make sure your message is clear</a:t>
            </a:r>
          </a:p>
          <a:p>
            <a:pPr marL="514350" indent="-514350">
              <a:lnSpc>
                <a:spcPct val="85000"/>
              </a:lnSpc>
              <a:spcBef>
                <a:spcPts val="1300"/>
              </a:spcBef>
              <a:buFont typeface="+mj-lt"/>
              <a:buAutoNum type="arabicPeriod"/>
            </a:pPr>
            <a:r>
              <a:rPr lang="en-US" sz="2600" dirty="0"/>
              <a:t>Think about how to get the word out</a:t>
            </a:r>
          </a:p>
          <a:p>
            <a:pPr marL="514350" indent="-514350">
              <a:lnSpc>
                <a:spcPct val="85000"/>
              </a:lnSpc>
              <a:spcBef>
                <a:spcPts val="1300"/>
              </a:spcBef>
              <a:buFont typeface="+mj-lt"/>
              <a:buAutoNum type="arabicPeriod"/>
            </a:pPr>
            <a:r>
              <a:rPr lang="en-US" sz="2600" dirty="0"/>
              <a:t>Consider your audience</a:t>
            </a:r>
          </a:p>
          <a:p>
            <a:pPr marL="514350" indent="-514350">
              <a:lnSpc>
                <a:spcPct val="85000"/>
              </a:lnSpc>
              <a:spcBef>
                <a:spcPts val="1300"/>
              </a:spcBef>
              <a:buFont typeface="+mj-lt"/>
              <a:buAutoNum type="arabicPeriod"/>
            </a:pPr>
            <a:r>
              <a:rPr lang="en-US" sz="2600" dirty="0"/>
              <a:t>Strategize with those who share your goals</a:t>
            </a:r>
          </a:p>
          <a:p>
            <a:pPr marL="514350" indent="-514350">
              <a:lnSpc>
                <a:spcPct val="85000"/>
              </a:lnSpc>
              <a:spcBef>
                <a:spcPts val="1300"/>
              </a:spcBef>
              <a:buFont typeface="+mj-lt"/>
              <a:buAutoNum type="arabicPeriod"/>
            </a:pPr>
            <a:r>
              <a:rPr lang="en-US" sz="2600" dirty="0"/>
              <a:t>Be sure to listen!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3C43A7-5B1B-C944-B435-EA5BCE149398}"/>
              </a:ext>
            </a:extLst>
          </p:cNvPr>
          <p:cNvSpPr txBox="1">
            <a:spLocks/>
          </p:cNvSpPr>
          <p:nvPr/>
        </p:nvSpPr>
        <p:spPr>
          <a:xfrm>
            <a:off x="5231569" y="4132099"/>
            <a:ext cx="3777519" cy="842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Am I addressing a specific group? Administrators? Students?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205240-E23F-D542-89C5-57E947B3BDA0}"/>
              </a:ext>
            </a:extLst>
          </p:cNvPr>
          <p:cNvCxnSpPr>
            <a:cxnSpLocks/>
          </p:cNvCxnSpPr>
          <p:nvPr/>
        </p:nvCxnSpPr>
        <p:spPr>
          <a:xfrm>
            <a:off x="1199838" y="2338466"/>
            <a:ext cx="7779270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7D4202-8E7B-8D4A-AC6E-0ADE3EC84A23}"/>
              </a:ext>
            </a:extLst>
          </p:cNvPr>
          <p:cNvCxnSpPr>
            <a:cxnSpLocks/>
          </p:cNvCxnSpPr>
          <p:nvPr/>
        </p:nvCxnSpPr>
        <p:spPr>
          <a:xfrm>
            <a:off x="1199838" y="3195402"/>
            <a:ext cx="7779270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C38C6B-F0AE-DF4A-A66C-722D3488E9DA}"/>
              </a:ext>
            </a:extLst>
          </p:cNvPr>
          <p:cNvCxnSpPr>
            <a:cxnSpLocks/>
            <a:endCxn id="35" idx="3"/>
          </p:cNvCxnSpPr>
          <p:nvPr/>
        </p:nvCxnSpPr>
        <p:spPr>
          <a:xfrm flipV="1">
            <a:off x="1229818" y="3937827"/>
            <a:ext cx="7749290" cy="97768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84BF59-74A0-BE45-BDC3-52CD5D0F01E5}"/>
              </a:ext>
            </a:extLst>
          </p:cNvPr>
          <p:cNvCxnSpPr>
            <a:cxnSpLocks/>
          </p:cNvCxnSpPr>
          <p:nvPr/>
        </p:nvCxnSpPr>
        <p:spPr>
          <a:xfrm>
            <a:off x="1199838" y="4856400"/>
            <a:ext cx="7779270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C47328-F67D-9B48-8ED0-B5B6695C8D4E}"/>
              </a:ext>
            </a:extLst>
          </p:cNvPr>
          <p:cNvCxnSpPr>
            <a:cxnSpLocks/>
          </p:cNvCxnSpPr>
          <p:nvPr/>
        </p:nvCxnSpPr>
        <p:spPr>
          <a:xfrm>
            <a:off x="1199838" y="5698761"/>
            <a:ext cx="7779270" cy="0"/>
          </a:xfrm>
          <a:prstGeom prst="line">
            <a:avLst/>
          </a:prstGeom>
          <a:ln>
            <a:solidFill>
              <a:srgbClr val="19A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F8C97CE-CFAC-284F-BE43-FBCDA996B1B1}"/>
              </a:ext>
            </a:extLst>
          </p:cNvPr>
          <p:cNvSpPr txBox="1">
            <a:spLocks/>
          </p:cNvSpPr>
          <p:nvPr/>
        </p:nvSpPr>
        <p:spPr>
          <a:xfrm>
            <a:off x="5231569" y="1669643"/>
            <a:ext cx="3627621" cy="68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Am I trying to raise awareness? Have others take action? 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0722AE2-A004-B94B-8922-DB351D1DD45C}"/>
              </a:ext>
            </a:extLst>
          </p:cNvPr>
          <p:cNvSpPr txBox="1">
            <a:spLocks/>
          </p:cNvSpPr>
          <p:nvPr/>
        </p:nvSpPr>
        <p:spPr>
          <a:xfrm>
            <a:off x="5231569" y="2490443"/>
            <a:ext cx="3492710" cy="101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Is my message straightforward and understandable?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58B6512-4B48-7145-810B-3003622541BF}"/>
              </a:ext>
            </a:extLst>
          </p:cNvPr>
          <p:cNvSpPr txBox="1">
            <a:spLocks/>
          </p:cNvSpPr>
          <p:nvPr/>
        </p:nvSpPr>
        <p:spPr>
          <a:xfrm>
            <a:off x="5231569" y="3446612"/>
            <a:ext cx="3851531" cy="840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How can I spread my message?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42850D3-A2EF-6E44-92CA-3BF2EE21A118}"/>
              </a:ext>
            </a:extLst>
          </p:cNvPr>
          <p:cNvSpPr txBox="1">
            <a:spLocks/>
          </p:cNvSpPr>
          <p:nvPr/>
        </p:nvSpPr>
        <p:spPr>
          <a:xfrm>
            <a:off x="5231567" y="5010779"/>
            <a:ext cx="3642611" cy="844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How can I connect with others to get the word out </a:t>
            </a:r>
            <a:r>
              <a:rPr lang="en-US" sz="2000" i="1" dirty="0"/>
              <a:t>together</a:t>
            </a:r>
            <a:r>
              <a:rPr lang="en-US" sz="2000" dirty="0"/>
              <a:t>?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554C68C-5FF2-724E-AD16-AE1FBE7539D3}"/>
              </a:ext>
            </a:extLst>
          </p:cNvPr>
          <p:cNvSpPr txBox="1">
            <a:spLocks/>
          </p:cNvSpPr>
          <p:nvPr/>
        </p:nvSpPr>
        <p:spPr>
          <a:xfrm>
            <a:off x="5231568" y="5854843"/>
            <a:ext cx="3627621" cy="71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Am I </a:t>
            </a:r>
            <a:r>
              <a:rPr lang="en-US" sz="2000" i="1" dirty="0"/>
              <a:t>really</a:t>
            </a:r>
            <a:r>
              <a:rPr lang="en-US" sz="2000" dirty="0"/>
              <a:t> listening to others?</a:t>
            </a:r>
          </a:p>
        </p:txBody>
      </p:sp>
    </p:spTree>
    <p:extLst>
      <p:ext uri="{BB962C8B-B14F-4D97-AF65-F5344CB8AC3E}">
        <p14:creationId xmlns:p14="http://schemas.microsoft.com/office/powerpoint/2010/main" val="11146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9" grpId="0"/>
      <p:bldP spid="34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2947</TotalTime>
  <Words>1140</Words>
  <Application>Microsoft Office PowerPoint</Application>
  <PresentationFormat>On-screen Show (4:3)</PresentationFormat>
  <Paragraphs>145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Wingdings</vt:lpstr>
      <vt:lpstr>Office Theme</vt:lpstr>
      <vt:lpstr>Custom Design</vt:lpstr>
      <vt:lpstr>PowerPoint Presentation</vt:lpstr>
      <vt:lpstr>What is Free Speech?</vt:lpstr>
      <vt:lpstr>Unprotected Speech Under the First Amendment</vt:lpstr>
      <vt:lpstr>What About Hate Speech?</vt:lpstr>
      <vt:lpstr>Understanding the  First Amendment</vt:lpstr>
      <vt:lpstr>What is Peaceful Assembly?</vt:lpstr>
      <vt:lpstr>Exercising Your Right to Free Speech Effectively &amp; Respectfully</vt:lpstr>
      <vt:lpstr>Identifying Your Message</vt:lpstr>
      <vt:lpstr>Using Speech Effectively</vt:lpstr>
      <vt:lpstr>Being a Good Listener</vt:lpstr>
      <vt:lpstr>Being a Good Listener</vt:lpstr>
      <vt:lpstr>Engaging in Civil Dialogue</vt:lpstr>
      <vt:lpstr>Exploring All Sides of an Issue</vt:lpstr>
      <vt:lpstr>Being an Effective Advocate</vt:lpstr>
      <vt:lpstr>Engaging with Others</vt:lpstr>
      <vt:lpstr>Articulating &amp; Arguing Opinions</vt:lpstr>
      <vt:lpstr>Agreeing to Disagree</vt:lpstr>
      <vt:lpstr>Addressing the “Snowflake” Label </vt:lpstr>
      <vt:lpstr>Using Disengagement Strategies</vt:lpstr>
      <vt:lpstr>Interacting with Administrators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Doris McLaughlin</dc:creator>
  <cp:lastModifiedBy>Amy Salsgiver</cp:lastModifiedBy>
  <cp:revision>51</cp:revision>
  <dcterms:created xsi:type="dcterms:W3CDTF">2018-07-27T20:12:48Z</dcterms:created>
  <dcterms:modified xsi:type="dcterms:W3CDTF">2020-11-11T15:22:10Z</dcterms:modified>
</cp:coreProperties>
</file>